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handoutMasterIdLst>
    <p:handoutMasterId r:id="rId47"/>
  </p:handoutMasterIdLst>
  <p:sldIdLst>
    <p:sldId id="300" r:id="rId4"/>
    <p:sldId id="482" r:id="rId6"/>
    <p:sldId id="874" r:id="rId7"/>
    <p:sldId id="875" r:id="rId8"/>
    <p:sldId id="532" r:id="rId9"/>
    <p:sldId id="876" r:id="rId10"/>
    <p:sldId id="573" r:id="rId11"/>
    <p:sldId id="813" r:id="rId12"/>
    <p:sldId id="881" r:id="rId13"/>
    <p:sldId id="882" r:id="rId14"/>
    <p:sldId id="883" r:id="rId15"/>
    <p:sldId id="884" r:id="rId16"/>
    <p:sldId id="885" r:id="rId17"/>
    <p:sldId id="886" r:id="rId18"/>
    <p:sldId id="814" r:id="rId19"/>
    <p:sldId id="889" r:id="rId20"/>
    <p:sldId id="890" r:id="rId21"/>
    <p:sldId id="891" r:id="rId22"/>
    <p:sldId id="892" r:id="rId23"/>
    <p:sldId id="893" r:id="rId24"/>
    <p:sldId id="894" r:id="rId25"/>
    <p:sldId id="895" r:id="rId26"/>
    <p:sldId id="896" r:id="rId27"/>
    <p:sldId id="909" r:id="rId28"/>
    <p:sldId id="910" r:id="rId29"/>
    <p:sldId id="899" r:id="rId30"/>
    <p:sldId id="911" r:id="rId31"/>
    <p:sldId id="900" r:id="rId32"/>
    <p:sldId id="912" r:id="rId33"/>
    <p:sldId id="901" r:id="rId34"/>
    <p:sldId id="902" r:id="rId35"/>
    <p:sldId id="913" r:id="rId36"/>
    <p:sldId id="903" r:id="rId37"/>
    <p:sldId id="904" r:id="rId38"/>
    <p:sldId id="914" r:id="rId39"/>
    <p:sldId id="905" r:id="rId40"/>
    <p:sldId id="906" r:id="rId41"/>
    <p:sldId id="907" r:id="rId42"/>
    <p:sldId id="908" r:id="rId43"/>
    <p:sldId id="915" r:id="rId44"/>
    <p:sldId id="916" r:id="rId45"/>
    <p:sldId id="572" r:id="rId46"/>
  </p:sldIdLst>
  <p:sldSz cx="9144000" cy="6858000" type="screen4x3"/>
  <p:notesSz cx="6743700" cy="9880600"/>
  <p:defaultTextStyle>
    <a:defPPr>
      <a:defRPr lang="en-GB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99FF"/>
    <a:srgbClr val="FFFFFF"/>
    <a:srgbClr val="66FFFF"/>
    <a:srgbClr val="3333FF"/>
    <a:srgbClr val="00528B"/>
    <a:srgbClr val="FF0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94"/>
  </p:normalViewPr>
  <p:slideViewPr>
    <p:cSldViewPr showGuides="1">
      <p:cViewPr varScale="1">
        <p:scale>
          <a:sx n="66" d="100"/>
          <a:sy n="66" d="100"/>
        </p:scale>
        <p:origin x="-14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4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7458" name="页眉占位符 14745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4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zh-CN" altLang="en-GB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7459" name="日期占位符 147458"/>
          <p:cNvSpPr>
            <a:spLocks noGrp="1"/>
          </p:cNvSpPr>
          <p:nvPr>
            <p:ph type="dt" sz="quarter" idx="1"/>
          </p:nvPr>
        </p:nvSpPr>
        <p:spPr>
          <a:xfrm>
            <a:off x="3821113" y="0"/>
            <a:ext cx="2922587" cy="4937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>
              <a:spcBef>
                <a:spcPct val="4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zh-CN" altLang="en-GB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7460" name="页脚占位符 147459"/>
          <p:cNvSpPr>
            <a:spLocks noGrp="1"/>
          </p:cNvSpPr>
          <p:nvPr>
            <p:ph type="ftr" sz="quarter" idx="2"/>
          </p:nvPr>
        </p:nvSpPr>
        <p:spPr>
          <a:xfrm>
            <a:off x="0" y="9386888"/>
            <a:ext cx="2922588" cy="49371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>
              <a:spcBef>
                <a:spcPct val="4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endParaRPr lang="zh-CN" altLang="en-GB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7461" name="灯片编号占位符 147460"/>
          <p:cNvSpPr>
            <a:spLocks noGrp="1"/>
          </p:cNvSpPr>
          <p:nvPr>
            <p:ph type="sldNum" sz="quarter" idx="3"/>
          </p:nvPr>
        </p:nvSpPr>
        <p:spPr>
          <a:xfrm>
            <a:off x="3821113" y="9386888"/>
            <a:ext cx="2922587" cy="49371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>
              <a:spcBef>
                <a:spcPct val="4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fld id="{9A0DB2DC-4C9A-4742-B13C-FB6460FD3503}" type="slidenum">
              <a:rPr lang="zh-CN" altLang="en-GB" sz="1200" dirty="0">
                <a:latin typeface="Comic Sans MS" panose="030F0702030302020204" pitchFamily="66" charset="0"/>
                <a:ea typeface="宋体" panose="02010600030101010101" pitchFamily="2" charset="-122"/>
              </a:rPr>
            </a:fld>
            <a:endParaRPr lang="zh-CN" altLang="en-GB" sz="12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1970" name="页眉占位符 21196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211971" name="日期占位符 211970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211972" name="幻灯片图像占位符 211971"/>
          <p:cNvSpPr>
            <a:spLocks noRot="1" noTextEdit="1"/>
          </p:cNvSpPr>
          <p:nvPr>
            <p:ph type="sldImg" idx="2"/>
          </p:nvPr>
        </p:nvSpPr>
        <p:spPr>
          <a:xfrm>
            <a:off x="901700" y="741363"/>
            <a:ext cx="4940300" cy="3705225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11973" name="文本占位符 211972"/>
          <p:cNvSpPr>
            <a:spLocks noGrp="1"/>
          </p:cNvSpPr>
          <p:nvPr>
            <p:ph type="body" sz="quarter" idx="3"/>
          </p:nvPr>
        </p:nvSpPr>
        <p:spPr>
          <a:xfrm>
            <a:off x="674688" y="4692650"/>
            <a:ext cx="5394325" cy="44465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en-GB" altLang="zh-CN" dirty="0"/>
              <a:t>Third level</a:t>
            </a:r>
            <a:endParaRPr lang="en-GB" altLang="zh-CN" dirty="0"/>
          </a:p>
          <a:p>
            <a:pPr lvl="3"/>
            <a:r>
              <a:rPr lang="en-GB" altLang="zh-CN" dirty="0"/>
              <a:t>Fourth level</a:t>
            </a:r>
            <a:endParaRPr lang="en-GB" altLang="zh-CN" dirty="0"/>
          </a:p>
          <a:p>
            <a:pPr lvl="4"/>
            <a:r>
              <a:rPr lang="en-GB" altLang="zh-CN" dirty="0"/>
              <a:t>Fifth level</a:t>
            </a:r>
            <a:endParaRPr lang="en-GB" altLang="zh-CN" dirty="0"/>
          </a:p>
        </p:txBody>
      </p:sp>
      <p:sp>
        <p:nvSpPr>
          <p:cNvPr id="211974" name="页脚占位符 211973"/>
          <p:cNvSpPr>
            <a:spLocks noGrp="1"/>
          </p:cNvSpPr>
          <p:nvPr>
            <p:ph type="ftr" sz="quarter" idx="4"/>
          </p:nvPr>
        </p:nvSpPr>
        <p:spPr>
          <a:xfrm>
            <a:off x="0" y="9385300"/>
            <a:ext cx="2922588" cy="493713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211975" name="灯片编号占位符 211974"/>
          <p:cNvSpPr>
            <a:spLocks noGrp="1"/>
          </p:cNvSpPr>
          <p:nvPr>
            <p:ph type="sldNum" sz="quarter" idx="5"/>
          </p:nvPr>
        </p:nvSpPr>
        <p:spPr>
          <a:xfrm>
            <a:off x="3819525" y="9385300"/>
            <a:ext cx="2922588" cy="493713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212994" name="幻灯片图像占位符 2129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12995" name="文本占位符 21299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634882" name="幻灯片图像占位符 6348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883" name="文本占位符 6348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634882" name="幻灯片图像占位符 6348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883" name="文本占位符 6348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634882" name="幻灯片图像占位符 6348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883" name="文本占位符 6348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634882" name="幻灯片图像占位符 6348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883" name="文本占位符 6348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634882" name="幻灯片图像占位符 6348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883" name="文本占位符 6348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 noTextEdit="1"/>
          </p:cNvSpPr>
          <p:nvPr>
            <p:ph type="body" idx="1"/>
          </p:nvPr>
        </p:nvSpPr>
        <p:spPr>
          <a:xfrm>
            <a:off x="745279" y="3939590"/>
            <a:ext cx="4096443" cy="3666067"/>
          </a:xfrm>
          <a:noFill/>
        </p:spPr>
        <p:txBody>
          <a:bodyPr lIns="74960" tIns="36822" rIns="74960" bIns="36822"/>
          <a:lstStyle/>
          <a:p>
            <a:endParaRPr lang="zh-CN" altLang="en-US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9075" y="738188"/>
            <a:ext cx="5149850" cy="2897187"/>
          </a:xfrm>
          <a:ln w="12700" cap="flat">
            <a:solidFill>
              <a:schemeClr val="tx1"/>
            </a:solidFill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GB" sz="1200" dirty="0">
                <a:ea typeface="宋体" panose="02010600030101010101" pitchFamily="2" charset="-122"/>
              </a:rPr>
            </a:fld>
            <a:endParaRPr lang="zh-CN" altLang="en-GB" sz="1200" dirty="0">
              <a:ea typeface="宋体" panose="02010600030101010101" pitchFamily="2" charset="-122"/>
            </a:endParaRPr>
          </a:p>
        </p:txBody>
      </p:sp>
      <p:sp>
        <p:nvSpPr>
          <p:cNvPr id="634882" name="幻灯片图像占位符 6348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883" name="文本占位符 6348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7378" name="标题 357377"/>
          <p:cNvSpPr>
            <a:spLocks noGrp="1"/>
          </p:cNvSpPr>
          <p:nvPr>
            <p:ph type="ctrTitle" hasCustomPrompt="1"/>
          </p:nvPr>
        </p:nvSpPr>
        <p:spPr>
          <a:xfrm>
            <a:off x="344488" y="1490663"/>
            <a:ext cx="7772400" cy="7540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lvl="0">
              <a:buClrTx/>
              <a:buSzTx/>
              <a:buFontTx/>
              <a:defRPr sz="1600">
                <a:solidFill>
                  <a:srgbClr val="00CC00"/>
                </a:solidFill>
              </a:defRPr>
            </a:lvl1pPr>
          </a:lstStyle>
          <a:p>
            <a:pPr lvl="0"/>
            <a:r>
              <a:rPr lang="en-US" altLang="zh-CN" dirty="0"/>
              <a:t>Institute of Information and Control</a:t>
            </a:r>
            <a:endParaRPr lang="en-US" altLang="zh-CN" dirty="0"/>
          </a:p>
        </p:txBody>
      </p:sp>
      <p:grpSp>
        <p:nvGrpSpPr>
          <p:cNvPr id="357379" name="组合 357378"/>
          <p:cNvGrpSpPr/>
          <p:nvPr/>
        </p:nvGrpSpPr>
        <p:grpSpPr>
          <a:xfrm>
            <a:off x="0" y="2636838"/>
            <a:ext cx="8515350" cy="3744912"/>
            <a:chOff x="0" y="768"/>
            <a:chExt cx="5528" cy="3312"/>
          </a:xfrm>
        </p:grpSpPr>
        <p:sp>
          <p:nvSpPr>
            <p:cNvPr id="357380" name="矩形 357379"/>
            <p:cNvSpPr/>
            <p:nvPr/>
          </p:nvSpPr>
          <p:spPr>
            <a:xfrm>
              <a:off x="0" y="768"/>
              <a:ext cx="5528" cy="2832"/>
            </a:xfrm>
            <a:prstGeom prst="rect">
              <a:avLst/>
            </a:prstGeom>
            <a:solidFill>
              <a:srgbClr val="E1E1E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7381" name="圆角矩形 357380"/>
            <p:cNvSpPr/>
            <p:nvPr/>
          </p:nvSpPr>
          <p:spPr>
            <a:xfrm>
              <a:off x="1976" y="2832"/>
              <a:ext cx="3552" cy="1248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7382" name="矩形 357381"/>
            <p:cNvSpPr/>
            <p:nvPr/>
          </p:nvSpPr>
          <p:spPr>
            <a:xfrm>
              <a:off x="0" y="1584"/>
              <a:ext cx="2456" cy="2496"/>
            </a:xfrm>
            <a:prstGeom prst="rect">
              <a:avLst/>
            </a:prstGeom>
            <a:solidFill>
              <a:srgbClr val="E1E1E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57384" name="副标题 357383"/>
          <p:cNvSpPr>
            <a:spLocks noGrp="1"/>
          </p:cNvSpPr>
          <p:nvPr>
            <p:ph type="subTitle" idx="1"/>
          </p:nvPr>
        </p:nvSpPr>
        <p:spPr>
          <a:xfrm>
            <a:off x="279400" y="2982913"/>
            <a:ext cx="7848600" cy="254476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>
              <a:buClrTx/>
              <a:buSzTx/>
              <a:buFontTx/>
              <a:buNone/>
              <a:defRPr sz="4500" b="0"/>
            </a:lvl1pPr>
            <a:lvl2pPr marL="457200" lvl="1" indent="163830" algn="ctr">
              <a:buClrTx/>
              <a:buSzTx/>
              <a:buFontTx/>
              <a:buNone/>
              <a:defRPr sz="4500" b="0"/>
            </a:lvl2pPr>
            <a:lvl3pPr marL="914400" lvl="2" indent="171450" algn="ctr">
              <a:buClrTx/>
              <a:buSzTx/>
              <a:buFont typeface="Arial" panose="020B0604020202020204" pitchFamily="34" charset="0"/>
              <a:buNone/>
              <a:defRPr sz="4500" b="0"/>
            </a:lvl3pPr>
            <a:lvl4pPr marL="1371600" lvl="3" indent="122555" algn="ctr">
              <a:buClrTx/>
              <a:buSzTx/>
              <a:buFontTx/>
              <a:buNone/>
              <a:defRPr sz="4500" b="0"/>
            </a:lvl4pPr>
            <a:lvl5pPr marL="1828800" lvl="4" indent="73025" algn="ctr">
              <a:buClrTx/>
              <a:buSzTx/>
              <a:buFontTx/>
              <a:buNone/>
              <a:defRPr sz="4500" b="0"/>
            </a:lvl5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357385" name="直接连接符 357384"/>
          <p:cNvSpPr/>
          <p:nvPr/>
        </p:nvSpPr>
        <p:spPr>
          <a:xfrm>
            <a:off x="0" y="2454275"/>
            <a:ext cx="8515350" cy="0"/>
          </a:xfrm>
          <a:prstGeom prst="line">
            <a:avLst/>
          </a:prstGeom>
          <a:ln w="101600" cap="flat" cmpd="sng">
            <a:solidFill>
              <a:srgbClr val="DF8E05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357386" name="图片 357385" descr="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309563"/>
            <a:ext cx="2738437" cy="94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7387" name="图片 357386" descr="hz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88" y="357188"/>
            <a:ext cx="976312" cy="906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4391" y="152400"/>
            <a:ext cx="2057797" cy="5843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54098" cy="5843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152400"/>
            <a:ext cx="8231188" cy="5843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7378" name="标题 357377"/>
          <p:cNvSpPr>
            <a:spLocks noGrp="1"/>
          </p:cNvSpPr>
          <p:nvPr>
            <p:ph type="ctrTitle" hasCustomPrompt="1"/>
          </p:nvPr>
        </p:nvSpPr>
        <p:spPr>
          <a:xfrm>
            <a:off x="344488" y="1490663"/>
            <a:ext cx="7772400" cy="75406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lvl="0">
              <a:buClrTx/>
              <a:buSzTx/>
              <a:buFontTx/>
              <a:defRPr sz="1600">
                <a:solidFill>
                  <a:srgbClr val="00CC00"/>
                </a:solidFill>
              </a:defRPr>
            </a:lvl1pPr>
          </a:lstStyle>
          <a:p>
            <a:pPr lvl="0"/>
            <a:r>
              <a:rPr lang="en-US" altLang="zh-CN" dirty="0"/>
              <a:t>Institute of Information and Control</a:t>
            </a:r>
            <a:endParaRPr lang="en-US" altLang="zh-CN" dirty="0"/>
          </a:p>
        </p:txBody>
      </p:sp>
      <p:grpSp>
        <p:nvGrpSpPr>
          <p:cNvPr id="357379" name="组合 357378"/>
          <p:cNvGrpSpPr/>
          <p:nvPr/>
        </p:nvGrpSpPr>
        <p:grpSpPr>
          <a:xfrm>
            <a:off x="0" y="2636838"/>
            <a:ext cx="8515350" cy="3744912"/>
            <a:chOff x="0" y="768"/>
            <a:chExt cx="5528" cy="3312"/>
          </a:xfrm>
        </p:grpSpPr>
        <p:sp>
          <p:nvSpPr>
            <p:cNvPr id="357380" name="矩形 357379"/>
            <p:cNvSpPr/>
            <p:nvPr/>
          </p:nvSpPr>
          <p:spPr>
            <a:xfrm>
              <a:off x="0" y="768"/>
              <a:ext cx="5528" cy="2832"/>
            </a:xfrm>
            <a:prstGeom prst="rect">
              <a:avLst/>
            </a:prstGeom>
            <a:solidFill>
              <a:srgbClr val="E1E1E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7381" name="圆角矩形 357380"/>
            <p:cNvSpPr/>
            <p:nvPr/>
          </p:nvSpPr>
          <p:spPr>
            <a:xfrm>
              <a:off x="1976" y="2832"/>
              <a:ext cx="3552" cy="1248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7382" name="矩形 357381"/>
            <p:cNvSpPr/>
            <p:nvPr/>
          </p:nvSpPr>
          <p:spPr>
            <a:xfrm>
              <a:off x="0" y="1584"/>
              <a:ext cx="2456" cy="2496"/>
            </a:xfrm>
            <a:prstGeom prst="rect">
              <a:avLst/>
            </a:prstGeom>
            <a:solidFill>
              <a:srgbClr val="E1E1E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57384" name="副标题 357383"/>
          <p:cNvSpPr>
            <a:spLocks noGrp="1"/>
          </p:cNvSpPr>
          <p:nvPr>
            <p:ph type="subTitle" idx="1"/>
          </p:nvPr>
        </p:nvSpPr>
        <p:spPr>
          <a:xfrm>
            <a:off x="279400" y="2982913"/>
            <a:ext cx="7848600" cy="254476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>
              <a:buClrTx/>
              <a:buSzTx/>
              <a:buFontTx/>
              <a:buNone/>
              <a:defRPr sz="4500" b="0"/>
            </a:lvl1pPr>
            <a:lvl2pPr marL="457200" lvl="1" indent="163830" algn="ctr">
              <a:buClrTx/>
              <a:buSzTx/>
              <a:buFontTx/>
              <a:buNone/>
              <a:defRPr sz="4500" b="0"/>
            </a:lvl2pPr>
            <a:lvl3pPr marL="914400" lvl="2" indent="171450" algn="ctr">
              <a:buClrTx/>
              <a:buSzTx/>
              <a:buFont typeface="Arial" panose="020B0604020202020204" pitchFamily="34" charset="0"/>
              <a:buNone/>
              <a:defRPr sz="4500" b="0"/>
            </a:lvl3pPr>
            <a:lvl4pPr marL="1371600" lvl="3" indent="122555" algn="ctr">
              <a:buClrTx/>
              <a:buSzTx/>
              <a:buFontTx/>
              <a:buNone/>
              <a:defRPr sz="4500" b="0"/>
            </a:lvl4pPr>
            <a:lvl5pPr marL="1828800" lvl="4" indent="73025" algn="ctr">
              <a:buClrTx/>
              <a:buSzTx/>
              <a:buFontTx/>
              <a:buNone/>
              <a:defRPr sz="4500" b="0"/>
            </a:lvl5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357385" name="直接连接符 357384"/>
          <p:cNvSpPr/>
          <p:nvPr/>
        </p:nvSpPr>
        <p:spPr>
          <a:xfrm>
            <a:off x="0" y="2454275"/>
            <a:ext cx="8515350" cy="0"/>
          </a:xfrm>
          <a:prstGeom prst="line">
            <a:avLst/>
          </a:prstGeom>
          <a:ln w="101600" cap="flat" cmpd="sng">
            <a:solidFill>
              <a:srgbClr val="DF8E05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357386" name="图片 357385" descr="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309563"/>
            <a:ext cx="2738437" cy="94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7387" name="图片 357386" descr="hz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88" y="357188"/>
            <a:ext cx="976312" cy="906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289050"/>
            <a:ext cx="3924380" cy="4706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65558" y="1289050"/>
            <a:ext cx="3924380" cy="4706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4391" y="152400"/>
            <a:ext cx="2057797" cy="5843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54098" cy="5843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152400"/>
            <a:ext cx="8231188" cy="5843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289050"/>
            <a:ext cx="3924380" cy="4706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65558" y="1289050"/>
            <a:ext cx="3924380" cy="4706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18" Type="http://schemas.openxmlformats.org/officeDocument/2006/relationships/image" Target="../media/image2.png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6358" name="标题 356357"/>
          <p:cNvSpPr>
            <a:spLocks noGrp="1"/>
          </p:cNvSpPr>
          <p:nvPr>
            <p:ph type="title"/>
          </p:nvPr>
        </p:nvSpPr>
        <p:spPr>
          <a:xfrm>
            <a:off x="382588" y="152400"/>
            <a:ext cx="8229600" cy="768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56359" name="文本占位符 356358"/>
          <p:cNvSpPr>
            <a:spLocks noGrp="1"/>
          </p:cNvSpPr>
          <p:nvPr>
            <p:ph type="body" idx="1"/>
          </p:nvPr>
        </p:nvSpPr>
        <p:spPr>
          <a:xfrm>
            <a:off x="381000" y="1289050"/>
            <a:ext cx="8008938" cy="47069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</p:txBody>
      </p:sp>
      <p:sp>
        <p:nvSpPr>
          <p:cNvPr id="356361" name="直接连接符 356360"/>
          <p:cNvSpPr/>
          <p:nvPr/>
        </p:nvSpPr>
        <p:spPr>
          <a:xfrm>
            <a:off x="0" y="1008063"/>
            <a:ext cx="8515350" cy="0"/>
          </a:xfrm>
          <a:prstGeom prst="line">
            <a:avLst/>
          </a:prstGeom>
          <a:ln w="101600" cap="flat" cmpd="sng">
            <a:solidFill>
              <a:srgbClr val="DF8E0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62" name="矩形 356361"/>
          <p:cNvSpPr>
            <a:spLocks noGrp="1"/>
          </p:cNvSpPr>
          <p:nvPr/>
        </p:nvSpPr>
        <p:spPr>
          <a:xfrm>
            <a:off x="6705600" y="64008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0" hangingPunct="0"/>
            <a:fld id="{9A0DB2DC-4C9A-4742-B13C-FB6460FD3503}" type="slidenum">
              <a:rPr lang="en-AU" altLang="zh-CN" sz="1000"/>
            </a:fld>
            <a:endParaRPr lang="en-AU" altLang="zh-CN" sz="1000"/>
          </a:p>
        </p:txBody>
      </p:sp>
      <p:pic>
        <p:nvPicPr>
          <p:cNvPr id="356363" name="图片 356362" descr="hz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313" y="6253163"/>
            <a:ext cx="1757362" cy="604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6364" name="图片 356363" descr="hz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313" y="6323013"/>
            <a:ext cx="458787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/>
  <p:txStyles>
    <p:titleStyle>
      <a:lvl1pPr marL="8128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200" b="1" i="0" u="none" kern="1200" baseline="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441325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800" b="1" i="0" u="none" kern="1200" baseline="0">
          <a:solidFill>
            <a:srgbClr val="00528B"/>
          </a:solidFill>
          <a:latin typeface="+mn-lt"/>
          <a:ea typeface="+mn-ea"/>
          <a:cs typeface="+mn-cs"/>
        </a:defRPr>
      </a:lvl1pPr>
      <a:lvl2pPr marL="90678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1445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22755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130425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6358" name="标题 356357"/>
          <p:cNvSpPr>
            <a:spLocks noGrp="1"/>
          </p:cNvSpPr>
          <p:nvPr>
            <p:ph type="title"/>
          </p:nvPr>
        </p:nvSpPr>
        <p:spPr>
          <a:xfrm>
            <a:off x="382588" y="152400"/>
            <a:ext cx="8229600" cy="768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56359" name="文本占位符 356358"/>
          <p:cNvSpPr>
            <a:spLocks noGrp="1"/>
          </p:cNvSpPr>
          <p:nvPr>
            <p:ph type="body" idx="1"/>
          </p:nvPr>
        </p:nvSpPr>
        <p:spPr>
          <a:xfrm>
            <a:off x="381000" y="1289050"/>
            <a:ext cx="8008938" cy="47069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</p:txBody>
      </p:sp>
      <p:sp>
        <p:nvSpPr>
          <p:cNvPr id="356361" name="直接连接符 356360"/>
          <p:cNvSpPr/>
          <p:nvPr/>
        </p:nvSpPr>
        <p:spPr>
          <a:xfrm>
            <a:off x="0" y="1008063"/>
            <a:ext cx="8515350" cy="0"/>
          </a:xfrm>
          <a:prstGeom prst="line">
            <a:avLst/>
          </a:prstGeom>
          <a:ln w="101600" cap="flat" cmpd="sng">
            <a:solidFill>
              <a:srgbClr val="DF8E0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62" name="矩形 356361"/>
          <p:cNvSpPr>
            <a:spLocks noGrp="1"/>
          </p:cNvSpPr>
          <p:nvPr/>
        </p:nvSpPr>
        <p:spPr>
          <a:xfrm>
            <a:off x="6705600" y="64008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0" hangingPunct="0"/>
            <a:fld id="{9A0DB2DC-4C9A-4742-B13C-FB6460FD3503}" type="slidenum">
              <a:rPr lang="en-AU" altLang="zh-CN" sz="1000"/>
            </a:fld>
            <a:endParaRPr lang="en-AU" altLang="zh-CN" sz="1000"/>
          </a:p>
        </p:txBody>
      </p:sp>
      <p:pic>
        <p:nvPicPr>
          <p:cNvPr id="356363" name="图片 356362" descr="hz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313" y="6253163"/>
            <a:ext cx="1757362" cy="604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6364" name="图片 356363" descr="hz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313" y="6323013"/>
            <a:ext cx="458787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/>
  <p:txStyles>
    <p:titleStyle>
      <a:lvl1pPr marL="8128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200" b="1" i="0" u="none" kern="1200" baseline="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441325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800" b="1" i="0" u="none" kern="1200" baseline="0">
          <a:solidFill>
            <a:srgbClr val="00528B"/>
          </a:solidFill>
          <a:latin typeface="+mn-lt"/>
          <a:ea typeface="+mn-ea"/>
          <a:cs typeface="+mn-cs"/>
        </a:defRPr>
      </a:lvl1pPr>
      <a:lvl2pPr marL="90678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1445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&gt;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22755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130425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38.png"/><Relationship Id="rId34" Type="http://schemas.openxmlformats.org/officeDocument/2006/relationships/image" Target="../media/image37.wmf"/><Relationship Id="rId33" Type="http://schemas.openxmlformats.org/officeDocument/2006/relationships/image" Target="../media/image36.wmf"/><Relationship Id="rId32" Type="http://schemas.openxmlformats.org/officeDocument/2006/relationships/image" Target="../media/image35.png"/><Relationship Id="rId31" Type="http://schemas.openxmlformats.org/officeDocument/2006/relationships/image" Target="../media/image34.jpeg"/><Relationship Id="rId30" Type="http://schemas.openxmlformats.org/officeDocument/2006/relationships/image" Target="../media/image33.png"/><Relationship Id="rId3" Type="http://schemas.openxmlformats.org/officeDocument/2006/relationships/image" Target="../media/image6.png"/><Relationship Id="rId29" Type="http://schemas.openxmlformats.org/officeDocument/2006/relationships/image" Target="../media/image32.png"/><Relationship Id="rId28" Type="http://schemas.openxmlformats.org/officeDocument/2006/relationships/image" Target="../media/image31.png"/><Relationship Id="rId27" Type="http://schemas.openxmlformats.org/officeDocument/2006/relationships/image" Target="../media/image30.jpeg"/><Relationship Id="rId26" Type="http://schemas.openxmlformats.org/officeDocument/2006/relationships/image" Target="../media/image29.png"/><Relationship Id="rId25" Type="http://schemas.openxmlformats.org/officeDocument/2006/relationships/image" Target="../media/image28.jpeg"/><Relationship Id="rId24" Type="http://schemas.openxmlformats.org/officeDocument/2006/relationships/image" Target="../media/image27.png"/><Relationship Id="rId23" Type="http://schemas.openxmlformats.org/officeDocument/2006/relationships/image" Target="../media/image26.png"/><Relationship Id="rId22" Type="http://schemas.openxmlformats.org/officeDocument/2006/relationships/image" Target="../media/image25.wmf"/><Relationship Id="rId21" Type="http://schemas.openxmlformats.org/officeDocument/2006/relationships/image" Target="../media/image24.jpeg"/><Relationship Id="rId20" Type="http://schemas.openxmlformats.org/officeDocument/2006/relationships/image" Target="../media/image23.wmf"/><Relationship Id="rId2" Type="http://schemas.openxmlformats.org/officeDocument/2006/relationships/image" Target="../media/image5.pn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jpeg"/><Relationship Id="rId15" Type="http://schemas.openxmlformats.org/officeDocument/2006/relationships/image" Target="../media/image18.png"/><Relationship Id="rId14" Type="http://schemas.openxmlformats.org/officeDocument/2006/relationships/image" Target="../media/image17.wmf"/><Relationship Id="rId13" Type="http://schemas.openxmlformats.org/officeDocument/2006/relationships/image" Target="../media/image16.png"/><Relationship Id="rId12" Type="http://schemas.openxmlformats.org/officeDocument/2006/relationships/image" Target="../media/image15.jpeg"/><Relationship Id="rId11" Type="http://schemas.openxmlformats.org/officeDocument/2006/relationships/image" Target="../media/image14.png"/><Relationship Id="rId10" Type="http://schemas.openxmlformats.org/officeDocument/2006/relationships/image" Target="../media/image13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40.xml"/><Relationship Id="rId22" Type="http://schemas.openxmlformats.org/officeDocument/2006/relationships/tags" Target="../tags/tag39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tags" Target="../tags/tag4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1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90" name="Rectangle 2"/>
          <p:cNvSpPr/>
          <p:nvPr/>
        </p:nvSpPr>
        <p:spPr>
          <a:xfrm>
            <a:off x="190500" y="1125538"/>
            <a:ext cx="8126413" cy="43195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8128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600" b="1" u="none" kern="1200" baseline="0">
                <a:solidFill>
                  <a:srgbClr val="00CC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ctr"/>
            <a:r>
              <a:rPr lang="en-US" altLang="zh-TW" sz="4400"/>
              <a:t>Indus</a:t>
            </a:r>
            <a:r>
              <a:rPr lang="en-US" altLang="zh-TW" sz="4400"/>
              <a:t>trial Control Network</a:t>
            </a:r>
            <a:br>
              <a:rPr lang="en-US" altLang="zh-CN" sz="4400"/>
            </a:br>
            <a:br>
              <a:rPr lang="en-US" altLang="zh-CN" sz="2400"/>
            </a:br>
            <a:br>
              <a:rPr lang="en-US" altLang="zh-CN" sz="2400"/>
            </a:br>
            <a:br>
              <a:rPr lang="en-US" altLang="zh-CN" sz="2400"/>
            </a:br>
            <a:r>
              <a:rPr lang="zh-CN" altLang="en-US" sz="5400"/>
              <a:t>工业控制网络</a:t>
            </a:r>
            <a:br>
              <a:rPr lang="zh-TW" altLang="en-US" sz="4400" dirty="0"/>
            </a:br>
            <a:br>
              <a:rPr lang="zh-TW" altLang="zh-CN" sz="1400" dirty="0"/>
            </a:br>
            <a:br>
              <a:rPr lang="zh-TW" altLang="en-US" sz="1400" dirty="0"/>
            </a:br>
            <a:r>
              <a:rPr lang="zh-CN" altLang="en-US" sz="2400" b="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主讲：孔亚广</a:t>
            </a:r>
            <a:endParaRPr lang="zh-CN" altLang="en-US" sz="2400" b="0" dirty="0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工业控制网络概念 </a:t>
            </a:r>
            <a:endParaRPr lang="zh-CN" altLang="en-US"/>
          </a:p>
        </p:txBody>
      </p:sp>
      <p:sp>
        <p:nvSpPr>
          <p:cNvPr id="3078" name="Text Box 6"/>
          <p:cNvSpPr txBox="1"/>
          <p:nvPr/>
        </p:nvSpPr>
        <p:spPr>
          <a:xfrm>
            <a:off x="745490" y="1831975"/>
            <a:ext cx="772223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lang="zh-CN" altLang="en-US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、改变了传统控制系统的</a:t>
            </a:r>
            <a:r>
              <a:rPr lang="zh-CN" altLang="en-US" sz="2800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黑体" panose="02010609060101010101" pitchFamily="49" charset="-122"/>
              </a:rPr>
              <a:t>结构</a:t>
            </a:r>
            <a:r>
              <a:rPr lang="zh-CN" altLang="en-US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形式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2</a:t>
            </a:r>
            <a:r>
              <a:rPr lang="zh-CN" altLang="en-US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、提供了更为</a:t>
            </a:r>
            <a:r>
              <a:rPr lang="zh-CN" altLang="en-US" sz="2800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黑体" panose="02010609060101010101" pitchFamily="49" charset="-122"/>
              </a:rPr>
              <a:t>丰富</a:t>
            </a:r>
            <a:r>
              <a:rPr lang="zh-CN" altLang="en-US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的信息</a:t>
            </a:r>
            <a:endParaRPr lang="zh-CN" altLang="en-US" sz="2800" u="sng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3</a:t>
            </a:r>
            <a:r>
              <a:rPr lang="zh-CN" altLang="en-US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、提高了信号测量、控制和传输的精度</a:t>
            </a:r>
            <a:endParaRPr lang="zh-CN" altLang="en-US" sz="2800" u="sng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spcBef>
                <a:spcPct val="50000"/>
              </a:spcBef>
            </a:pPr>
            <a:r>
              <a:rPr lang="en-US" altLang="zh-CN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4</a:t>
            </a:r>
            <a:r>
              <a:rPr lang="zh-CN" altLang="en-US" sz="2800" u="sng" dirty="0">
                <a:solidFill>
                  <a:schemeClr val="tx1"/>
                </a:solidFill>
                <a:latin typeface="黑体" panose="02010609060101010101" pitchFamily="49" charset="-122"/>
              </a:rPr>
              <a:t>、打破了自动化</a:t>
            </a:r>
            <a:r>
              <a:rPr lang="zh-CN" altLang="en-US" sz="2800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黑体" panose="02010609060101010101" pitchFamily="49" charset="-122"/>
              </a:rPr>
              <a:t>孤岛</a:t>
            </a:r>
            <a:r>
              <a:rPr lang="zh-CN" altLang="en-US" sz="2400" u="sng" dirty="0">
                <a:solidFill>
                  <a:schemeClr val="tx1"/>
                </a:solidFill>
                <a:latin typeface="黑体" panose="02010609060101010101" pitchFamily="49" charset="-122"/>
              </a:rPr>
              <a:t>  </a:t>
            </a:r>
            <a:endParaRPr lang="zh-CN" altLang="en-US" sz="2400" u="sng" dirty="0">
              <a:solidFill>
                <a:schemeClr val="tx1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：典型工业控制网络结构</a:t>
            </a:r>
            <a:endParaRPr lang="zh-CN" altLang="en-US"/>
          </a:p>
        </p:txBody>
      </p:sp>
      <p:graphicFrame>
        <p:nvGraphicFramePr>
          <p:cNvPr id="1073755422" name="对象 1073755421"/>
          <p:cNvGraphicFramePr/>
          <p:nvPr>
            <p:custDataLst>
              <p:tags r:id="rId1"/>
            </p:custDataLst>
          </p:nvPr>
        </p:nvGraphicFramePr>
        <p:xfrm>
          <a:off x="262255" y="1370330"/>
          <a:ext cx="5691505" cy="429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5724525" imgH="4038600" progId="PBrush">
                  <p:embed/>
                </p:oleObj>
              </mc:Choice>
              <mc:Fallback>
                <p:oleObj name="" r:id="rId2" imgW="5724525" imgH="4038600" progId="PBrush">
                  <p:embed/>
                  <p:pic>
                    <p:nvPicPr>
                      <p:cNvPr id="0" name="图片 1024" descr="image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255" y="1370330"/>
                        <a:ext cx="5691505" cy="42951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6100445" y="1605915"/>
            <a:ext cx="2575560" cy="3646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OS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 操作站	         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ES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 工程师站	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MFS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：多功能计算站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BCU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：总线变换单元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CIU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通信接口单元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FCS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现场总线控制系统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PCS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现场控制站	     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LCS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逻辑控制站	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DAS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数据采集站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IOU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  </a:t>
            </a: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IO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单元	 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RIOU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：远程</a:t>
            </a:r>
            <a:r>
              <a:rPr lang="en-US" altLang="zh-CN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IO</a:t>
            </a:r>
            <a:r>
              <a:rPr lang="zh-CN" altLang="en-US" sz="1400" b="0" u="none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单元</a:t>
            </a:r>
            <a:endParaRPr lang="zh-CN" altLang="en-US" sz="1400" b="0" u="none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：典型工业控制网络结构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73100" y="1188085"/>
            <a:ext cx="7588250" cy="4718050"/>
            <a:chOff x="2400" y="600"/>
            <a:chExt cx="14160" cy="9820"/>
          </a:xfrm>
        </p:grpSpPr>
        <p:sp>
          <p:nvSpPr>
            <p:cNvPr id="6146" name="圆角矩形 6145"/>
            <p:cNvSpPr/>
            <p:nvPr/>
          </p:nvSpPr>
          <p:spPr>
            <a:xfrm>
              <a:off x="2520" y="3960"/>
              <a:ext cx="13920" cy="3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7" name="直接连接符 6146"/>
            <p:cNvSpPr/>
            <p:nvPr/>
          </p:nvSpPr>
          <p:spPr>
            <a:xfrm>
              <a:off x="4680" y="6260"/>
              <a:ext cx="0" cy="168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48" name="直接连接符 6147"/>
            <p:cNvSpPr/>
            <p:nvPr/>
          </p:nvSpPr>
          <p:spPr>
            <a:xfrm>
              <a:off x="4320" y="6260"/>
              <a:ext cx="0" cy="132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49" name="直接连接符 6148"/>
            <p:cNvSpPr/>
            <p:nvPr/>
          </p:nvSpPr>
          <p:spPr>
            <a:xfrm>
              <a:off x="3840" y="6260"/>
              <a:ext cx="0" cy="72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150" name="图片 6149"/>
            <p:cNvPicPr>
              <a:picLocks noChangeAspect="1"/>
            </p:cNvPicPr>
            <p:nvPr/>
          </p:nvPicPr>
          <p:blipFill>
            <a:blip r:embed="rId1">
              <a:grayscl/>
            </a:blip>
            <a:stretch>
              <a:fillRect/>
            </a:stretch>
          </p:blipFill>
          <p:spPr>
            <a:xfrm>
              <a:off x="5760" y="7700"/>
              <a:ext cx="2013" cy="5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51" name="圆角矩形 6150"/>
            <p:cNvSpPr/>
            <p:nvPr/>
          </p:nvSpPr>
          <p:spPr>
            <a:xfrm>
              <a:off x="6240" y="5978"/>
              <a:ext cx="1228" cy="262"/>
            </a:xfrm>
            <a:prstGeom prst="roundRect">
              <a:avLst>
                <a:gd name="adj" fmla="val 44444"/>
              </a:avLst>
            </a:prstGeom>
            <a:noFill/>
            <a:ln w="9525">
              <a:noFill/>
            </a:ln>
          </p:spPr>
          <p:txBody>
            <a:bodyPr wrap="none" lIns="103894" tIns="51947" rIns="103894" bIns="51947" anchor="ctr"/>
            <a:p>
              <a:pPr defTabSz="1038225"/>
              <a:r>
                <a:rPr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ControlNet</a:t>
              </a:r>
              <a:endParaRPr lang="en-US" altLang="zh-CN" sz="9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52" name="文本框 6151"/>
            <p:cNvSpPr txBox="1"/>
            <p:nvPr/>
          </p:nvSpPr>
          <p:spPr>
            <a:xfrm>
              <a:off x="6240" y="8300"/>
              <a:ext cx="983" cy="3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algn="l" defTabSz="1038225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轨道式 I/O 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53" name="矩形 6152"/>
            <p:cNvSpPr/>
            <p:nvPr/>
          </p:nvSpPr>
          <p:spPr>
            <a:xfrm>
              <a:off x="9400" y="4988"/>
              <a:ext cx="804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控制应用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ACE 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54" name="矩形 6153"/>
            <p:cNvSpPr/>
            <p:nvPr/>
          </p:nvSpPr>
          <p:spPr>
            <a:xfrm>
              <a:off x="12240" y="4920"/>
              <a:ext cx="600" cy="102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038225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安全控制系统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1038225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FSC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55" name="直接连接符 6154"/>
            <p:cNvSpPr/>
            <p:nvPr/>
          </p:nvSpPr>
          <p:spPr>
            <a:xfrm>
              <a:off x="3000" y="4220"/>
              <a:ext cx="13320" cy="0"/>
            </a:xfrm>
            <a:prstGeom prst="line">
              <a:avLst/>
            </a:prstGeom>
            <a:ln w="28575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56" name="圆角矩形 6155"/>
            <p:cNvSpPr/>
            <p:nvPr/>
          </p:nvSpPr>
          <p:spPr>
            <a:xfrm>
              <a:off x="2400" y="3840"/>
              <a:ext cx="2040" cy="240"/>
            </a:xfrm>
            <a:prstGeom prst="roundRect">
              <a:avLst>
                <a:gd name="adj" fmla="val 44444"/>
              </a:avLst>
            </a:prstGeom>
            <a:noFill/>
            <a:ln w="9525">
              <a:noFill/>
            </a:ln>
          </p:spPr>
          <p:txBody>
            <a:bodyPr wrap="none" lIns="103894" tIns="51947" rIns="103894" bIns="51947" anchor="ctr"/>
            <a:p>
              <a:pPr defTabSz="1038225"/>
              <a:r>
                <a:rPr lang="zh-CN" altLang="en-US" sz="9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高速容错以太网 FTE</a:t>
              </a:r>
              <a:endParaRPr lang="zh-CN" altLang="en-US" sz="900"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57" name="矩形 6156"/>
            <p:cNvSpPr/>
            <p:nvPr/>
          </p:nvSpPr>
          <p:spPr>
            <a:xfrm>
              <a:off x="3240" y="4920"/>
              <a:ext cx="804" cy="7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数字视频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服务器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DVM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158" name="图片 61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20" y="4700"/>
              <a:ext cx="723" cy="81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6159" name="图片 61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" y="9960"/>
              <a:ext cx="1200" cy="4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60" name="直接连接符 6159"/>
            <p:cNvSpPr/>
            <p:nvPr/>
          </p:nvSpPr>
          <p:spPr>
            <a:xfrm flipH="1">
              <a:off x="11060" y="4100"/>
              <a:ext cx="0" cy="3600"/>
            </a:xfrm>
            <a:prstGeom prst="line">
              <a:avLst/>
            </a:prstGeom>
            <a:ln w="3175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1" name="直接连接符 6160"/>
            <p:cNvSpPr/>
            <p:nvPr/>
          </p:nvSpPr>
          <p:spPr>
            <a:xfrm>
              <a:off x="11040" y="6140"/>
              <a:ext cx="360" cy="0"/>
            </a:xfrm>
            <a:prstGeom prst="line">
              <a:avLst/>
            </a:prstGeom>
            <a:ln w="9525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2" name="直接连接符 6161"/>
            <p:cNvSpPr/>
            <p:nvPr/>
          </p:nvSpPr>
          <p:spPr>
            <a:xfrm>
              <a:off x="11040" y="6860"/>
              <a:ext cx="360" cy="0"/>
            </a:xfrm>
            <a:prstGeom prst="line">
              <a:avLst/>
            </a:prstGeom>
            <a:ln w="9525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63" name="直接连接符 6162"/>
            <p:cNvSpPr/>
            <p:nvPr/>
          </p:nvSpPr>
          <p:spPr>
            <a:xfrm>
              <a:off x="11040" y="7655"/>
              <a:ext cx="375" cy="0"/>
            </a:xfrm>
            <a:prstGeom prst="line">
              <a:avLst/>
            </a:prstGeom>
            <a:ln w="9525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164" name="图片 61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0" y="5878"/>
              <a:ext cx="620" cy="5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65" name="图片 61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80" y="6500"/>
              <a:ext cx="538" cy="7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66" name="图片 61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80" y="7340"/>
              <a:ext cx="740" cy="6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67" name="图片 6166" descr="F-RXmt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0" y="9500"/>
              <a:ext cx="453" cy="4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68" name="图片 6167" descr="SMAR FP30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3" y="8600"/>
              <a:ext cx="370" cy="5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69" name="图片 6168" descr="logix1000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73" y="9300"/>
              <a:ext cx="407" cy="6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70" name="图片 6169" descr="FisherValve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60" y="9380"/>
              <a:ext cx="490" cy="8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71" name="图片 61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3" y="7700"/>
              <a:ext cx="465" cy="6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72" name="直接连接符 6171"/>
            <p:cNvSpPr/>
            <p:nvPr/>
          </p:nvSpPr>
          <p:spPr>
            <a:xfrm>
              <a:off x="7920" y="6980"/>
              <a:ext cx="0" cy="3000"/>
            </a:xfrm>
            <a:prstGeom prst="line">
              <a:avLst/>
            </a:prstGeom>
            <a:ln w="254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73" name="直接连接符 6172"/>
            <p:cNvSpPr/>
            <p:nvPr/>
          </p:nvSpPr>
          <p:spPr>
            <a:xfrm flipH="1">
              <a:off x="9120" y="8540"/>
              <a:ext cx="120" cy="960"/>
            </a:xfrm>
            <a:prstGeom prst="line">
              <a:avLst/>
            </a:prstGeom>
            <a:ln w="190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74" name="直接连接符 6173"/>
            <p:cNvSpPr/>
            <p:nvPr/>
          </p:nvSpPr>
          <p:spPr>
            <a:xfrm>
              <a:off x="7920" y="7955"/>
              <a:ext cx="153" cy="0"/>
            </a:xfrm>
            <a:prstGeom prst="line">
              <a:avLst/>
            </a:prstGeom>
            <a:ln w="127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75" name="直接连接符 6174"/>
            <p:cNvSpPr/>
            <p:nvPr/>
          </p:nvSpPr>
          <p:spPr>
            <a:xfrm>
              <a:off x="7920" y="8705"/>
              <a:ext cx="153" cy="0"/>
            </a:xfrm>
            <a:prstGeom prst="line">
              <a:avLst/>
            </a:prstGeom>
            <a:ln w="127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76" name="直接连接符 6175"/>
            <p:cNvSpPr/>
            <p:nvPr/>
          </p:nvSpPr>
          <p:spPr>
            <a:xfrm>
              <a:off x="7920" y="9488"/>
              <a:ext cx="153" cy="0"/>
            </a:xfrm>
            <a:prstGeom prst="line">
              <a:avLst/>
            </a:prstGeom>
            <a:ln w="1270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177" name="图片 6176" descr="ST3000b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60" y="9500"/>
              <a:ext cx="343" cy="6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78" name="矩形 6177"/>
            <p:cNvSpPr/>
            <p:nvPr/>
          </p:nvSpPr>
          <p:spPr>
            <a:xfrm>
              <a:off x="9720" y="8640"/>
              <a:ext cx="840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l" defTabSz="1038225">
                <a:lnSpc>
                  <a:spcPct val="80000"/>
                </a:lnSpc>
              </a:pPr>
              <a:r>
                <a:rPr lang="en-US" altLang="zh-CN" sz="1000" b="1">
                  <a:solidFill>
                    <a:srgbClr val="000099"/>
                  </a:solidFill>
                  <a:latin typeface="Arial" panose="020B0604020202020204" pitchFamily="34" charset="0"/>
                </a:rPr>
                <a:t>PM  I/O</a:t>
              </a:r>
              <a:endParaRPr lang="en-US" altLang="zh-CN" sz="1000" b="1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79" name="直接连接符 6178"/>
            <p:cNvSpPr/>
            <p:nvPr/>
          </p:nvSpPr>
          <p:spPr>
            <a:xfrm>
              <a:off x="14640" y="2400"/>
              <a:ext cx="1800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80" name="直接连接符 6179"/>
            <p:cNvSpPr/>
            <p:nvPr/>
          </p:nvSpPr>
          <p:spPr>
            <a:xfrm>
              <a:off x="15480" y="2400"/>
              <a:ext cx="0" cy="1680"/>
            </a:xfrm>
            <a:prstGeom prst="line">
              <a:avLst/>
            </a:prstGeom>
            <a:ln w="254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81" name="直接连接符 6180"/>
            <p:cNvSpPr/>
            <p:nvPr/>
          </p:nvSpPr>
          <p:spPr>
            <a:xfrm>
              <a:off x="15240" y="2040"/>
              <a:ext cx="0" cy="36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82" name="直接连接符 6181"/>
            <p:cNvSpPr/>
            <p:nvPr/>
          </p:nvSpPr>
          <p:spPr>
            <a:xfrm>
              <a:off x="16200" y="1440"/>
              <a:ext cx="0" cy="96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6183" name="组合 6182"/>
            <p:cNvGrpSpPr/>
            <p:nvPr/>
          </p:nvGrpSpPr>
          <p:grpSpPr>
            <a:xfrm>
              <a:off x="13920" y="1440"/>
              <a:ext cx="1680" cy="1005"/>
              <a:chOff x="0" y="0"/>
              <a:chExt cx="2448" cy="1524"/>
            </a:xfrm>
          </p:grpSpPr>
          <p:pic>
            <p:nvPicPr>
              <p:cNvPr id="6184" name="图片 618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2448" cy="109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6185" name="组合 6184"/>
              <p:cNvGrpSpPr/>
              <p:nvPr/>
            </p:nvGrpSpPr>
            <p:grpSpPr>
              <a:xfrm>
                <a:off x="1687" y="372"/>
                <a:ext cx="617" cy="1152"/>
                <a:chOff x="0" y="0"/>
                <a:chExt cx="1556" cy="2689"/>
              </a:xfrm>
            </p:grpSpPr>
            <p:grpSp>
              <p:nvGrpSpPr>
                <p:cNvPr id="6186" name="组合 6185"/>
                <p:cNvGrpSpPr/>
                <p:nvPr/>
              </p:nvGrpSpPr>
              <p:grpSpPr>
                <a:xfrm>
                  <a:off x="0" y="0"/>
                  <a:ext cx="1556" cy="2689"/>
                  <a:chOff x="0" y="0"/>
                  <a:chExt cx="1556" cy="2689"/>
                </a:xfrm>
              </p:grpSpPr>
              <p:sp>
                <p:nvSpPr>
                  <p:cNvPr id="6187" name="矩形 6186"/>
                  <p:cNvSpPr/>
                  <p:nvPr/>
                </p:nvSpPr>
                <p:spPr>
                  <a:xfrm>
                    <a:off x="232" y="0"/>
                    <a:ext cx="1321" cy="1009"/>
                  </a:xfrm>
                  <a:prstGeom prst="rect">
                    <a:avLst/>
                  </a:prstGeom>
                  <a:solidFill>
                    <a:srgbClr val="4D4D4D"/>
                  </a:solidFill>
                  <a:ln w="76200" cap="flat" cmpd="sng">
                    <a:solidFill>
                      <a:srgbClr val="777777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pic>
                <p:nvPicPr>
                  <p:cNvPr id="6188" name="图片 6187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341" y="27"/>
                    <a:ext cx="215" cy="83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sp>
                <p:nvSpPr>
                  <p:cNvPr id="6189" name="矩形 6188"/>
                  <p:cNvSpPr/>
                  <p:nvPr/>
                </p:nvSpPr>
                <p:spPr>
                  <a:xfrm>
                    <a:off x="256" y="834"/>
                    <a:ext cx="1264" cy="151"/>
                  </a:xfrm>
                  <a:prstGeom prst="rect">
                    <a:avLst/>
                  </a:prstGeom>
                  <a:solidFill>
                    <a:srgbClr val="4D4D4D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190" name="矩形 6189"/>
                  <p:cNvSpPr/>
                  <p:nvPr/>
                </p:nvSpPr>
                <p:spPr>
                  <a:xfrm>
                    <a:off x="265" y="839"/>
                    <a:ext cx="1269" cy="16"/>
                  </a:xfrm>
                  <a:prstGeom prst="rect">
                    <a:avLst/>
                  </a:prstGeom>
                  <a:solidFill>
                    <a:srgbClr val="063DE8"/>
                  </a:solidFill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191" name="矩形 6190"/>
                  <p:cNvSpPr/>
                  <p:nvPr/>
                </p:nvSpPr>
                <p:spPr>
                  <a:xfrm>
                    <a:off x="223" y="846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192" name="矩形 6191"/>
                  <p:cNvSpPr/>
                  <p:nvPr/>
                </p:nvSpPr>
                <p:spPr>
                  <a:xfrm>
                    <a:off x="247" y="866"/>
                    <a:ext cx="103" cy="3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93" name="矩形 6192"/>
                  <p:cNvSpPr/>
                  <p:nvPr/>
                </p:nvSpPr>
                <p:spPr>
                  <a:xfrm>
                    <a:off x="0" y="895"/>
                    <a:ext cx="665" cy="40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94" name="矩形 6193"/>
                  <p:cNvSpPr/>
                  <p:nvPr/>
                </p:nvSpPr>
                <p:spPr>
                  <a:xfrm>
                    <a:off x="586" y="846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195" name="矩形 6194"/>
                  <p:cNvSpPr/>
                  <p:nvPr/>
                </p:nvSpPr>
                <p:spPr>
                  <a:xfrm>
                    <a:off x="615" y="924"/>
                    <a:ext cx="103" cy="415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96" name="矩形 6195"/>
                  <p:cNvSpPr/>
                  <p:nvPr/>
                </p:nvSpPr>
                <p:spPr>
                  <a:xfrm>
                    <a:off x="365" y="955"/>
                    <a:ext cx="665" cy="42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97" name="矩形 6196"/>
                  <p:cNvSpPr/>
                  <p:nvPr/>
                </p:nvSpPr>
                <p:spPr>
                  <a:xfrm>
                    <a:off x="385" y="846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198" name="矩形 6197"/>
                  <p:cNvSpPr/>
                  <p:nvPr/>
                </p:nvSpPr>
                <p:spPr>
                  <a:xfrm>
                    <a:off x="403" y="987"/>
                    <a:ext cx="103" cy="44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99" name="矩形 6198"/>
                  <p:cNvSpPr/>
                  <p:nvPr/>
                </p:nvSpPr>
                <p:spPr>
                  <a:xfrm>
                    <a:off x="156" y="1019"/>
                    <a:ext cx="665" cy="45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0" name="矩形 6199"/>
                  <p:cNvSpPr/>
                  <p:nvPr/>
                </p:nvSpPr>
                <p:spPr>
                  <a:xfrm>
                    <a:off x="271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01" name="矩形 6200"/>
                  <p:cNvSpPr/>
                  <p:nvPr/>
                </p:nvSpPr>
                <p:spPr>
                  <a:xfrm>
                    <a:off x="302" y="1119"/>
                    <a:ext cx="103" cy="47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2" name="矩形 6201"/>
                  <p:cNvSpPr/>
                  <p:nvPr/>
                </p:nvSpPr>
                <p:spPr>
                  <a:xfrm>
                    <a:off x="45" y="1206"/>
                    <a:ext cx="665" cy="50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3" name="矩形 6202"/>
                  <p:cNvSpPr/>
                  <p:nvPr/>
                </p:nvSpPr>
                <p:spPr>
                  <a:xfrm>
                    <a:off x="448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04" name="矩形 6203"/>
                  <p:cNvSpPr/>
                  <p:nvPr/>
                </p:nvSpPr>
                <p:spPr>
                  <a:xfrm>
                    <a:off x="466" y="1300"/>
                    <a:ext cx="103" cy="54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5" name="矩形 6204"/>
                  <p:cNvSpPr/>
                  <p:nvPr/>
                </p:nvSpPr>
                <p:spPr>
                  <a:xfrm>
                    <a:off x="219" y="1401"/>
                    <a:ext cx="665" cy="59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6" name="矩形 6205"/>
                  <p:cNvSpPr/>
                  <p:nvPr/>
                </p:nvSpPr>
                <p:spPr>
                  <a:xfrm>
                    <a:off x="622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07" name="矩形 6206"/>
                  <p:cNvSpPr/>
                  <p:nvPr/>
                </p:nvSpPr>
                <p:spPr>
                  <a:xfrm>
                    <a:off x="650" y="1510"/>
                    <a:ext cx="103" cy="63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FC0128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FC0128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8" name="矩形 6207"/>
                  <p:cNvSpPr/>
                  <p:nvPr/>
                </p:nvSpPr>
                <p:spPr>
                  <a:xfrm>
                    <a:off x="393" y="1628"/>
                    <a:ext cx="665" cy="68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FC0128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FC0128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09" name="矩形 6208"/>
                  <p:cNvSpPr/>
                  <p:nvPr/>
                </p:nvSpPr>
                <p:spPr>
                  <a:xfrm>
                    <a:off x="787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10" name="矩形 6209"/>
                  <p:cNvSpPr/>
                  <p:nvPr/>
                </p:nvSpPr>
                <p:spPr>
                  <a:xfrm>
                    <a:off x="817" y="1754"/>
                    <a:ext cx="103" cy="74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11" name="矩形 6210"/>
                  <p:cNvSpPr/>
                  <p:nvPr/>
                </p:nvSpPr>
                <p:spPr>
                  <a:xfrm>
                    <a:off x="560" y="1891"/>
                    <a:ext cx="665" cy="79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12" name="矩形 6211"/>
                  <p:cNvSpPr/>
                  <p:nvPr/>
                </p:nvSpPr>
                <p:spPr>
                  <a:xfrm>
                    <a:off x="271" y="32"/>
                    <a:ext cx="1059" cy="16"/>
                  </a:xfrm>
                  <a:prstGeom prst="rect">
                    <a:avLst/>
                  </a:prstGeom>
                  <a:solidFill>
                    <a:srgbClr val="063DE8"/>
                  </a:solidFill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6213" name="组合 6212"/>
                  <p:cNvGrpSpPr/>
                  <p:nvPr/>
                </p:nvGrpSpPr>
                <p:grpSpPr>
                  <a:xfrm>
                    <a:off x="758" y="280"/>
                    <a:ext cx="67" cy="61"/>
                    <a:chOff x="0" y="0"/>
                    <a:chExt cx="67" cy="61"/>
                  </a:xfrm>
                </p:grpSpPr>
                <p:grpSp>
                  <p:nvGrpSpPr>
                    <p:cNvPr id="6214" name="组合 6213"/>
                    <p:cNvGrpSpPr/>
                    <p:nvPr/>
                  </p:nvGrpSpPr>
                  <p:grpSpPr>
                    <a:xfrm>
                      <a:off x="0" y="26"/>
                      <a:ext cx="67" cy="35"/>
                      <a:chOff x="0" y="0"/>
                      <a:chExt cx="67" cy="35"/>
                    </a:xfrm>
                  </p:grpSpPr>
                  <p:sp>
                    <p:nvSpPr>
                      <p:cNvPr id="6215" name="任意多边形 6214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16" name="任意多边形 6215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217" name="直接连接符 6216"/>
                    <p:cNvSpPr/>
                    <p:nvPr/>
                  </p:nvSpPr>
                  <p:spPr>
                    <a:xfrm flipV="1">
                      <a:off x="33" y="17"/>
                      <a:ext cx="0" cy="22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EAEAE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grpSp>
                  <p:nvGrpSpPr>
                    <p:cNvPr id="6218" name="组合 6217"/>
                    <p:cNvGrpSpPr/>
                    <p:nvPr/>
                  </p:nvGrpSpPr>
                  <p:grpSpPr>
                    <a:xfrm>
                      <a:off x="9" y="0"/>
                      <a:ext cx="50" cy="18"/>
                      <a:chOff x="0" y="0"/>
                      <a:chExt cx="50" cy="18"/>
                    </a:xfrm>
                  </p:grpSpPr>
                  <p:sp>
                    <p:nvSpPr>
                      <p:cNvPr id="6219" name="任意多边形 6218"/>
                      <p:cNvSpPr/>
                      <p:nvPr/>
                    </p:nvSpPr>
                    <p:spPr>
                      <a:xfrm>
                        <a:off x="0" y="0"/>
                        <a:ext cx="50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" h="18">
                            <a:moveTo>
                              <a:pt x="0" y="8"/>
                            </a:moveTo>
                            <a:lnTo>
                              <a:pt x="4" y="0"/>
                            </a:lnTo>
                            <a:lnTo>
                              <a:pt x="22" y="0"/>
                            </a:lnTo>
                            <a:lnTo>
                              <a:pt x="40" y="0"/>
                            </a:lnTo>
                            <a:lnTo>
                              <a:pt x="49" y="4"/>
                            </a:lnTo>
                            <a:lnTo>
                              <a:pt x="49" y="8"/>
                            </a:lnTo>
                            <a:lnTo>
                              <a:pt x="49" y="17"/>
                            </a:lnTo>
                            <a:lnTo>
                              <a:pt x="0" y="17"/>
                            </a:lnTo>
                            <a:lnTo>
                              <a:pt x="0" y="8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20" name="任意多边形 6219"/>
                      <p:cNvSpPr/>
                      <p:nvPr/>
                    </p:nvSpPr>
                    <p:spPr>
                      <a:xfrm>
                        <a:off x="0" y="0"/>
                        <a:ext cx="50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" h="18">
                            <a:moveTo>
                              <a:pt x="0" y="8"/>
                            </a:moveTo>
                            <a:lnTo>
                              <a:pt x="4" y="0"/>
                            </a:lnTo>
                            <a:lnTo>
                              <a:pt x="22" y="0"/>
                            </a:lnTo>
                            <a:lnTo>
                              <a:pt x="40" y="0"/>
                            </a:lnTo>
                            <a:lnTo>
                              <a:pt x="49" y="4"/>
                            </a:lnTo>
                            <a:lnTo>
                              <a:pt x="49" y="8"/>
                            </a:lnTo>
                            <a:lnTo>
                              <a:pt x="49" y="17"/>
                            </a:lnTo>
                            <a:lnTo>
                              <a:pt x="0" y="17"/>
                            </a:lnTo>
                            <a:lnTo>
                              <a:pt x="0" y="8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6221" name="直接连接符 6220"/>
                  <p:cNvSpPr/>
                  <p:nvPr/>
                </p:nvSpPr>
                <p:spPr>
                  <a:xfrm>
                    <a:off x="647" y="324"/>
                    <a:ext cx="113" cy="1"/>
                  </a:xfrm>
                  <a:prstGeom prst="line">
                    <a:avLst/>
                  </a:prstGeom>
                  <a:ln w="12700" cap="flat" cmpd="sng">
                    <a:solidFill>
                      <a:srgbClr val="EAEAE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grpSp>
                <p:nvGrpSpPr>
                  <p:cNvPr id="6222" name="组合 6221"/>
                  <p:cNvGrpSpPr/>
                  <p:nvPr/>
                </p:nvGrpSpPr>
                <p:grpSpPr>
                  <a:xfrm>
                    <a:off x="900" y="350"/>
                    <a:ext cx="186" cy="122"/>
                    <a:chOff x="0" y="0"/>
                    <a:chExt cx="186" cy="122"/>
                  </a:xfrm>
                </p:grpSpPr>
                <p:grpSp>
                  <p:nvGrpSpPr>
                    <p:cNvPr id="6223" name="组合 6222"/>
                    <p:cNvGrpSpPr/>
                    <p:nvPr/>
                  </p:nvGrpSpPr>
                  <p:grpSpPr>
                    <a:xfrm>
                      <a:off x="115" y="34"/>
                      <a:ext cx="52" cy="88"/>
                      <a:chOff x="0" y="0"/>
                      <a:chExt cx="52" cy="88"/>
                    </a:xfrm>
                  </p:grpSpPr>
                  <p:sp>
                    <p:nvSpPr>
                      <p:cNvPr id="6224" name="任意多边形 6223"/>
                      <p:cNvSpPr/>
                      <p:nvPr/>
                    </p:nvSpPr>
                    <p:spPr>
                      <a:xfrm>
                        <a:off x="0" y="0"/>
                        <a:ext cx="52" cy="8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2" h="88">
                            <a:moveTo>
                              <a:pt x="25" y="0"/>
                            </a:moveTo>
                            <a:lnTo>
                              <a:pt x="15" y="1"/>
                            </a:lnTo>
                            <a:lnTo>
                              <a:pt x="7" y="4"/>
                            </a:lnTo>
                            <a:lnTo>
                              <a:pt x="2" y="8"/>
                            </a:lnTo>
                            <a:lnTo>
                              <a:pt x="1" y="11"/>
                            </a:lnTo>
                            <a:lnTo>
                              <a:pt x="0" y="14"/>
                            </a:lnTo>
                            <a:lnTo>
                              <a:pt x="0" y="73"/>
                            </a:lnTo>
                            <a:lnTo>
                              <a:pt x="1" y="76"/>
                            </a:lnTo>
                            <a:lnTo>
                              <a:pt x="2" y="79"/>
                            </a:lnTo>
                            <a:lnTo>
                              <a:pt x="7" y="83"/>
                            </a:lnTo>
                            <a:lnTo>
                              <a:pt x="15" y="86"/>
                            </a:lnTo>
                            <a:lnTo>
                              <a:pt x="25" y="87"/>
                            </a:lnTo>
                            <a:lnTo>
                              <a:pt x="35" y="86"/>
                            </a:lnTo>
                            <a:lnTo>
                              <a:pt x="44" y="83"/>
                            </a:lnTo>
                            <a:lnTo>
                              <a:pt x="49" y="79"/>
                            </a:lnTo>
                            <a:lnTo>
                              <a:pt x="51" y="76"/>
                            </a:lnTo>
                            <a:lnTo>
                              <a:pt x="51" y="73"/>
                            </a:lnTo>
                            <a:lnTo>
                              <a:pt x="51" y="14"/>
                            </a:lnTo>
                            <a:lnTo>
                              <a:pt x="51" y="11"/>
                            </a:lnTo>
                            <a:lnTo>
                              <a:pt x="49" y="8"/>
                            </a:lnTo>
                            <a:lnTo>
                              <a:pt x="44" y="4"/>
                            </a:lnTo>
                            <a:lnTo>
                              <a:pt x="35" y="1"/>
                            </a:lnTo>
                            <a:lnTo>
                              <a:pt x="25" y="0"/>
                            </a:lnTo>
                          </a:path>
                        </a:pathLst>
                      </a:cu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25" name="任意多边形 6224"/>
                      <p:cNvSpPr/>
                      <p:nvPr/>
                    </p:nvSpPr>
                    <p:spPr>
                      <a:xfrm>
                        <a:off x="0" y="0"/>
                        <a:ext cx="52" cy="8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2" h="88">
                            <a:moveTo>
                              <a:pt x="25" y="0"/>
                            </a:moveTo>
                            <a:lnTo>
                              <a:pt x="15" y="1"/>
                            </a:lnTo>
                            <a:lnTo>
                              <a:pt x="7" y="4"/>
                            </a:lnTo>
                            <a:lnTo>
                              <a:pt x="2" y="8"/>
                            </a:lnTo>
                            <a:lnTo>
                              <a:pt x="1" y="11"/>
                            </a:lnTo>
                            <a:lnTo>
                              <a:pt x="0" y="14"/>
                            </a:lnTo>
                            <a:lnTo>
                              <a:pt x="0" y="73"/>
                            </a:lnTo>
                            <a:lnTo>
                              <a:pt x="1" y="76"/>
                            </a:lnTo>
                            <a:lnTo>
                              <a:pt x="2" y="79"/>
                            </a:lnTo>
                            <a:lnTo>
                              <a:pt x="7" y="83"/>
                            </a:lnTo>
                            <a:lnTo>
                              <a:pt x="15" y="86"/>
                            </a:lnTo>
                            <a:lnTo>
                              <a:pt x="25" y="87"/>
                            </a:lnTo>
                            <a:lnTo>
                              <a:pt x="35" y="86"/>
                            </a:lnTo>
                            <a:lnTo>
                              <a:pt x="44" y="83"/>
                            </a:lnTo>
                            <a:lnTo>
                              <a:pt x="49" y="79"/>
                            </a:lnTo>
                            <a:lnTo>
                              <a:pt x="51" y="76"/>
                            </a:lnTo>
                            <a:lnTo>
                              <a:pt x="51" y="73"/>
                            </a:lnTo>
                            <a:lnTo>
                              <a:pt x="51" y="14"/>
                            </a:lnTo>
                            <a:lnTo>
                              <a:pt x="51" y="11"/>
                            </a:lnTo>
                            <a:lnTo>
                              <a:pt x="49" y="8"/>
                            </a:lnTo>
                            <a:lnTo>
                              <a:pt x="44" y="4"/>
                            </a:lnTo>
                            <a:lnTo>
                              <a:pt x="35" y="1"/>
                            </a:lnTo>
                            <a:lnTo>
                              <a:pt x="25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26" name="任意多边形 6225"/>
                      <p:cNvSpPr/>
                      <p:nvPr/>
                    </p:nvSpPr>
                    <p:spPr>
                      <a:xfrm>
                        <a:off x="0" y="14"/>
                        <a:ext cx="52" cy="14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2" h="14">
                            <a:moveTo>
                              <a:pt x="0" y="0"/>
                            </a:moveTo>
                            <a:lnTo>
                              <a:pt x="1" y="3"/>
                            </a:lnTo>
                            <a:lnTo>
                              <a:pt x="2" y="5"/>
                            </a:lnTo>
                            <a:lnTo>
                              <a:pt x="7" y="9"/>
                            </a:lnTo>
                            <a:lnTo>
                              <a:pt x="15" y="12"/>
                            </a:lnTo>
                            <a:lnTo>
                              <a:pt x="25" y="13"/>
                            </a:lnTo>
                            <a:lnTo>
                              <a:pt x="35" y="12"/>
                            </a:lnTo>
                            <a:lnTo>
                              <a:pt x="44" y="9"/>
                            </a:lnTo>
                            <a:lnTo>
                              <a:pt x="49" y="5"/>
                            </a:lnTo>
                            <a:lnTo>
                              <a:pt x="51" y="3"/>
                            </a:lnTo>
                            <a:lnTo>
                              <a:pt x="51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227" name="任意多边形 6226"/>
                    <p:cNvSpPr/>
                    <p:nvPr/>
                  </p:nvSpPr>
                  <p:spPr>
                    <a:xfrm>
                      <a:off x="0" y="0"/>
                      <a:ext cx="186" cy="69"/>
                    </a:xfrm>
                    <a:custGeom>
                      <a:avLst/>
                      <a:gdLst/>
                      <a:ahLst/>
                      <a:cxnLst/>
                      <a:pathLst>
                        <a:path w="186" h="69">
                          <a:moveTo>
                            <a:pt x="11" y="0"/>
                          </a:moveTo>
                          <a:lnTo>
                            <a:pt x="7" y="1"/>
                          </a:lnTo>
                          <a:lnTo>
                            <a:pt x="3" y="3"/>
                          </a:lnTo>
                          <a:lnTo>
                            <a:pt x="1" y="7"/>
                          </a:lnTo>
                          <a:lnTo>
                            <a:pt x="0" y="11"/>
                          </a:lnTo>
                          <a:lnTo>
                            <a:pt x="0" y="57"/>
                          </a:lnTo>
                          <a:lnTo>
                            <a:pt x="1" y="61"/>
                          </a:lnTo>
                          <a:lnTo>
                            <a:pt x="3" y="65"/>
                          </a:lnTo>
                          <a:lnTo>
                            <a:pt x="7" y="67"/>
                          </a:lnTo>
                          <a:lnTo>
                            <a:pt x="11" y="68"/>
                          </a:lnTo>
                          <a:lnTo>
                            <a:pt x="174" y="68"/>
                          </a:lnTo>
                          <a:lnTo>
                            <a:pt x="178" y="67"/>
                          </a:lnTo>
                          <a:lnTo>
                            <a:pt x="182" y="65"/>
                          </a:lnTo>
                          <a:lnTo>
                            <a:pt x="184" y="61"/>
                          </a:lnTo>
                          <a:lnTo>
                            <a:pt x="185" y="57"/>
                          </a:lnTo>
                          <a:lnTo>
                            <a:pt x="185" y="11"/>
                          </a:lnTo>
                          <a:lnTo>
                            <a:pt x="184" y="7"/>
                          </a:lnTo>
                          <a:lnTo>
                            <a:pt x="182" y="3"/>
                          </a:lnTo>
                          <a:lnTo>
                            <a:pt x="178" y="1"/>
                          </a:lnTo>
                          <a:lnTo>
                            <a:pt x="174" y="0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solidFill>
                      <a:srgbClr val="777777"/>
                    </a:solidFill>
                    <a:ln w="12700" cap="rnd" cmpd="sng">
                      <a:solidFill>
                        <a:srgbClr val="DADAD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228" name="直接连接符 6227"/>
                  <p:cNvSpPr/>
                  <p:nvPr/>
                </p:nvSpPr>
                <p:spPr>
                  <a:xfrm>
                    <a:off x="830" y="318"/>
                    <a:ext cx="110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229" name="直接连接符 6228"/>
                  <p:cNvSpPr/>
                  <p:nvPr/>
                </p:nvSpPr>
                <p:spPr>
                  <a:xfrm flipH="1">
                    <a:off x="939" y="322"/>
                    <a:ext cx="1" cy="32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230" name="直接连接符 6229"/>
                  <p:cNvSpPr/>
                  <p:nvPr/>
                </p:nvSpPr>
                <p:spPr>
                  <a:xfrm flipV="1">
                    <a:off x="1033" y="292"/>
                    <a:ext cx="0" cy="53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231" name="直接连接符 6230"/>
                  <p:cNvSpPr/>
                  <p:nvPr/>
                </p:nvSpPr>
                <p:spPr>
                  <a:xfrm>
                    <a:off x="1043" y="288"/>
                    <a:ext cx="182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grpSp>
                <p:nvGrpSpPr>
                  <p:cNvPr id="6232" name="组合 6231"/>
                  <p:cNvGrpSpPr/>
                  <p:nvPr/>
                </p:nvGrpSpPr>
                <p:grpSpPr>
                  <a:xfrm>
                    <a:off x="1097" y="244"/>
                    <a:ext cx="67" cy="61"/>
                    <a:chOff x="0" y="0"/>
                    <a:chExt cx="67" cy="61"/>
                  </a:xfrm>
                </p:grpSpPr>
                <p:grpSp>
                  <p:nvGrpSpPr>
                    <p:cNvPr id="6233" name="组合 6232"/>
                    <p:cNvGrpSpPr/>
                    <p:nvPr/>
                  </p:nvGrpSpPr>
                  <p:grpSpPr>
                    <a:xfrm>
                      <a:off x="0" y="26"/>
                      <a:ext cx="67" cy="35"/>
                      <a:chOff x="0" y="0"/>
                      <a:chExt cx="67" cy="35"/>
                    </a:xfrm>
                  </p:grpSpPr>
                  <p:sp>
                    <p:nvSpPr>
                      <p:cNvPr id="6234" name="任意多边形 6233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35" name="任意多边形 6234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236" name="直接连接符 6235"/>
                    <p:cNvSpPr/>
                    <p:nvPr/>
                  </p:nvSpPr>
                  <p:spPr>
                    <a:xfrm flipV="1">
                      <a:off x="33" y="17"/>
                      <a:ext cx="0" cy="22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EAEAE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grpSp>
                  <p:nvGrpSpPr>
                    <p:cNvPr id="6237" name="组合 6236"/>
                    <p:cNvGrpSpPr/>
                    <p:nvPr/>
                  </p:nvGrpSpPr>
                  <p:grpSpPr>
                    <a:xfrm>
                      <a:off x="8" y="0"/>
                      <a:ext cx="51" cy="18"/>
                      <a:chOff x="0" y="0"/>
                      <a:chExt cx="51" cy="18"/>
                    </a:xfrm>
                  </p:grpSpPr>
                  <p:sp>
                    <p:nvSpPr>
                      <p:cNvPr id="6238" name="任意多边形 6237"/>
                      <p:cNvSpPr/>
                      <p:nvPr/>
                    </p:nvSpPr>
                    <p:spPr>
                      <a:xfrm>
                        <a:off x="0" y="0"/>
                        <a:ext cx="51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18">
                            <a:moveTo>
                              <a:pt x="0" y="9"/>
                            </a:moveTo>
                            <a:lnTo>
                              <a:pt x="5" y="0"/>
                            </a:lnTo>
                            <a:lnTo>
                              <a:pt x="25" y="0"/>
                            </a:lnTo>
                            <a:lnTo>
                              <a:pt x="45" y="0"/>
                            </a:lnTo>
                            <a:lnTo>
                              <a:pt x="50" y="9"/>
                            </a:lnTo>
                            <a:lnTo>
                              <a:pt x="50" y="17"/>
                            </a:lnTo>
                            <a:lnTo>
                              <a:pt x="0" y="17"/>
                            </a:lnTo>
                            <a:lnTo>
                              <a:pt x="0" y="9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39" name="任意多边形 6238"/>
                      <p:cNvSpPr/>
                      <p:nvPr/>
                    </p:nvSpPr>
                    <p:spPr>
                      <a:xfrm>
                        <a:off x="0" y="0"/>
                        <a:ext cx="51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18">
                            <a:moveTo>
                              <a:pt x="0" y="9"/>
                            </a:moveTo>
                            <a:lnTo>
                              <a:pt x="5" y="0"/>
                            </a:lnTo>
                            <a:lnTo>
                              <a:pt x="25" y="0"/>
                            </a:lnTo>
                            <a:lnTo>
                              <a:pt x="45" y="0"/>
                            </a:lnTo>
                            <a:lnTo>
                              <a:pt x="50" y="9"/>
                            </a:lnTo>
                            <a:lnTo>
                              <a:pt x="50" y="17"/>
                            </a:lnTo>
                            <a:lnTo>
                              <a:pt x="0" y="17"/>
                            </a:lnTo>
                            <a:lnTo>
                              <a:pt x="0" y="9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6240" name="直接连接符 6239"/>
                  <p:cNvSpPr/>
                  <p:nvPr/>
                </p:nvSpPr>
                <p:spPr>
                  <a:xfrm>
                    <a:off x="1045" y="478"/>
                    <a:ext cx="1" cy="7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241" name="直接连接符 6240"/>
                  <p:cNvSpPr/>
                  <p:nvPr/>
                </p:nvSpPr>
                <p:spPr>
                  <a:xfrm flipH="1">
                    <a:off x="638" y="549"/>
                    <a:ext cx="407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grpSp>
                <p:nvGrpSpPr>
                  <p:cNvPr id="6242" name="组合 6241"/>
                  <p:cNvGrpSpPr/>
                  <p:nvPr/>
                </p:nvGrpSpPr>
                <p:grpSpPr>
                  <a:xfrm>
                    <a:off x="788" y="506"/>
                    <a:ext cx="67" cy="63"/>
                    <a:chOff x="0" y="0"/>
                    <a:chExt cx="67" cy="63"/>
                  </a:xfrm>
                </p:grpSpPr>
                <p:grpSp>
                  <p:nvGrpSpPr>
                    <p:cNvPr id="6243" name="组合 6242"/>
                    <p:cNvGrpSpPr/>
                    <p:nvPr/>
                  </p:nvGrpSpPr>
                  <p:grpSpPr>
                    <a:xfrm>
                      <a:off x="0" y="28"/>
                      <a:ext cx="67" cy="35"/>
                      <a:chOff x="0" y="0"/>
                      <a:chExt cx="67" cy="35"/>
                    </a:xfrm>
                  </p:grpSpPr>
                  <p:sp>
                    <p:nvSpPr>
                      <p:cNvPr id="6244" name="任意多边形 6243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45" name="任意多边形 6244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246" name="直接连接符 6245"/>
                    <p:cNvSpPr/>
                    <p:nvPr/>
                  </p:nvSpPr>
                  <p:spPr>
                    <a:xfrm flipV="1">
                      <a:off x="33" y="19"/>
                      <a:ext cx="0" cy="22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EAEAE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grpSp>
                  <p:nvGrpSpPr>
                    <p:cNvPr id="6247" name="组合 6246"/>
                    <p:cNvGrpSpPr/>
                    <p:nvPr/>
                  </p:nvGrpSpPr>
                  <p:grpSpPr>
                    <a:xfrm>
                      <a:off x="8" y="0"/>
                      <a:ext cx="51" cy="20"/>
                      <a:chOff x="0" y="0"/>
                      <a:chExt cx="51" cy="20"/>
                    </a:xfrm>
                  </p:grpSpPr>
                  <p:sp>
                    <p:nvSpPr>
                      <p:cNvPr id="6248" name="任意多边形 6247"/>
                      <p:cNvSpPr/>
                      <p:nvPr/>
                    </p:nvSpPr>
                    <p:spPr>
                      <a:xfrm>
                        <a:off x="0" y="0"/>
                        <a:ext cx="51" cy="20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20">
                            <a:moveTo>
                              <a:pt x="0" y="10"/>
                            </a:moveTo>
                            <a:lnTo>
                              <a:pt x="5" y="5"/>
                            </a:lnTo>
                            <a:lnTo>
                              <a:pt x="23" y="0"/>
                            </a:lnTo>
                            <a:lnTo>
                              <a:pt x="41" y="5"/>
                            </a:lnTo>
                            <a:lnTo>
                              <a:pt x="50" y="5"/>
                            </a:lnTo>
                            <a:lnTo>
                              <a:pt x="50" y="10"/>
                            </a:lnTo>
                            <a:lnTo>
                              <a:pt x="50" y="19"/>
                            </a:lnTo>
                            <a:lnTo>
                              <a:pt x="0" y="19"/>
                            </a:lnTo>
                            <a:lnTo>
                              <a:pt x="0" y="1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49" name="任意多边形 6248"/>
                      <p:cNvSpPr/>
                      <p:nvPr/>
                    </p:nvSpPr>
                    <p:spPr>
                      <a:xfrm>
                        <a:off x="0" y="0"/>
                        <a:ext cx="51" cy="20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20">
                            <a:moveTo>
                              <a:pt x="0" y="10"/>
                            </a:moveTo>
                            <a:lnTo>
                              <a:pt x="5" y="5"/>
                            </a:lnTo>
                            <a:lnTo>
                              <a:pt x="23" y="0"/>
                            </a:lnTo>
                            <a:lnTo>
                              <a:pt x="41" y="5"/>
                            </a:lnTo>
                            <a:lnTo>
                              <a:pt x="50" y="5"/>
                            </a:lnTo>
                            <a:lnTo>
                              <a:pt x="50" y="10"/>
                            </a:lnTo>
                            <a:lnTo>
                              <a:pt x="50" y="19"/>
                            </a:lnTo>
                            <a:lnTo>
                              <a:pt x="0" y="19"/>
                            </a:lnTo>
                            <a:lnTo>
                              <a:pt x="0" y="1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6250" name="组合 6249"/>
                  <p:cNvGrpSpPr/>
                  <p:nvPr/>
                </p:nvGrpSpPr>
                <p:grpSpPr>
                  <a:xfrm>
                    <a:off x="1225" y="276"/>
                    <a:ext cx="88" cy="75"/>
                    <a:chOff x="0" y="0"/>
                    <a:chExt cx="88" cy="75"/>
                  </a:xfrm>
                </p:grpSpPr>
                <p:grpSp>
                  <p:nvGrpSpPr>
                    <p:cNvPr id="6251" name="组合 6250"/>
                    <p:cNvGrpSpPr/>
                    <p:nvPr/>
                  </p:nvGrpSpPr>
                  <p:grpSpPr>
                    <a:xfrm>
                      <a:off x="0" y="0"/>
                      <a:ext cx="58" cy="29"/>
                      <a:chOff x="0" y="0"/>
                      <a:chExt cx="58" cy="29"/>
                    </a:xfrm>
                  </p:grpSpPr>
                  <p:sp>
                    <p:nvSpPr>
                      <p:cNvPr id="6252" name="矩形 6251"/>
                      <p:cNvSpPr/>
                      <p:nvPr/>
                    </p:nvSpPr>
                    <p:spPr>
                      <a:xfrm>
                        <a:off x="0" y="0"/>
                        <a:ext cx="58" cy="29"/>
                      </a:xfrm>
                      <a:prstGeom prst="rect">
                        <a:avLst/>
                      </a:pr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53" name="矩形 6252"/>
                      <p:cNvSpPr/>
                      <p:nvPr/>
                    </p:nvSpPr>
                    <p:spPr>
                      <a:xfrm>
                        <a:off x="0" y="0"/>
                        <a:ext cx="58" cy="29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DADADA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6254" name="组合 6253"/>
                    <p:cNvGrpSpPr/>
                    <p:nvPr/>
                  </p:nvGrpSpPr>
                  <p:grpSpPr>
                    <a:xfrm>
                      <a:off x="14" y="22"/>
                      <a:ext cx="74" cy="53"/>
                      <a:chOff x="0" y="0"/>
                      <a:chExt cx="74" cy="53"/>
                    </a:xfrm>
                  </p:grpSpPr>
                  <p:sp>
                    <p:nvSpPr>
                      <p:cNvPr id="6255" name="任意多边形 6254"/>
                      <p:cNvSpPr/>
                      <p:nvPr/>
                    </p:nvSpPr>
                    <p:spPr>
                      <a:xfrm>
                        <a:off x="0" y="0"/>
                        <a:ext cx="74" cy="53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74" h="53">
                            <a:moveTo>
                              <a:pt x="36" y="0"/>
                            </a:moveTo>
                            <a:lnTo>
                              <a:pt x="73" y="52"/>
                            </a:lnTo>
                            <a:lnTo>
                              <a:pt x="0" y="52"/>
                            </a:lnTo>
                            <a:lnTo>
                              <a:pt x="36" y="0"/>
                            </a:lnTo>
                          </a:path>
                        </a:pathLst>
                      </a:cu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56" name="任意多边形 6255"/>
                      <p:cNvSpPr/>
                      <p:nvPr/>
                    </p:nvSpPr>
                    <p:spPr>
                      <a:xfrm>
                        <a:off x="0" y="0"/>
                        <a:ext cx="74" cy="53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74" h="53">
                            <a:moveTo>
                              <a:pt x="36" y="0"/>
                            </a:moveTo>
                            <a:lnTo>
                              <a:pt x="73" y="52"/>
                            </a:lnTo>
                            <a:lnTo>
                              <a:pt x="0" y="52"/>
                            </a:lnTo>
                            <a:lnTo>
                              <a:pt x="3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257" name="椭圆 6256"/>
                    <p:cNvSpPr/>
                    <p:nvPr/>
                  </p:nvSpPr>
                  <p:spPr>
                    <a:xfrm>
                      <a:off x="17" y="4"/>
                      <a:ext cx="65" cy="58"/>
                    </a:xfrm>
                    <a:prstGeom prst="ellipse">
                      <a:avLst/>
                    </a:prstGeom>
                    <a:solidFill>
                      <a:srgbClr val="777777"/>
                    </a:solidFill>
                    <a:ln w="12700" cap="flat" cmpd="sng">
                      <a:solidFill>
                        <a:srgbClr val="DADAD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258" name="组合 6257"/>
                  <p:cNvGrpSpPr/>
                  <p:nvPr/>
                </p:nvGrpSpPr>
                <p:grpSpPr>
                  <a:xfrm>
                    <a:off x="514" y="456"/>
                    <a:ext cx="113" cy="184"/>
                    <a:chOff x="0" y="0"/>
                    <a:chExt cx="113" cy="184"/>
                  </a:xfrm>
                </p:grpSpPr>
                <p:sp>
                  <p:nvSpPr>
                    <p:cNvPr id="6259" name="椭圆 6258"/>
                    <p:cNvSpPr/>
                    <p:nvPr/>
                  </p:nvSpPr>
                  <p:spPr>
                    <a:xfrm>
                      <a:off x="2" y="41"/>
                      <a:ext cx="111" cy="96"/>
                    </a:xfrm>
                    <a:prstGeom prst="ellipse">
                      <a:avLst/>
                    </a:prstGeom>
                    <a:solidFill>
                      <a:srgbClr val="777777"/>
                    </a:solidFill>
                    <a:ln w="12700" cap="flat" cmpd="sng">
                      <a:solidFill>
                        <a:srgbClr val="DADAD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grpSp>
                  <p:nvGrpSpPr>
                    <p:cNvPr id="6260" name="组合 6259"/>
                    <p:cNvGrpSpPr/>
                    <p:nvPr/>
                  </p:nvGrpSpPr>
                  <p:grpSpPr>
                    <a:xfrm>
                      <a:off x="0" y="0"/>
                      <a:ext cx="106" cy="184"/>
                      <a:chOff x="0" y="0"/>
                      <a:chExt cx="106" cy="184"/>
                    </a:xfrm>
                  </p:grpSpPr>
                  <p:sp>
                    <p:nvSpPr>
                      <p:cNvPr id="6261" name="任意多边形 6260"/>
                      <p:cNvSpPr/>
                      <p:nvPr/>
                    </p:nvSpPr>
                    <p:spPr>
                      <a:xfrm>
                        <a:off x="0" y="0"/>
                        <a:ext cx="106" cy="184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106" h="184">
                            <a:moveTo>
                              <a:pt x="105" y="0"/>
                            </a:moveTo>
                            <a:lnTo>
                              <a:pt x="20" y="102"/>
                            </a:lnTo>
                            <a:lnTo>
                              <a:pt x="89" y="73"/>
                            </a:lnTo>
                            <a:lnTo>
                              <a:pt x="0" y="183"/>
                            </a:lnTo>
                            <a:lnTo>
                              <a:pt x="105" y="0"/>
                            </a:lnTo>
                          </a:path>
                        </a:pathLst>
                      </a:cu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262" name="任意多边形 6261"/>
                      <p:cNvSpPr/>
                      <p:nvPr/>
                    </p:nvSpPr>
                    <p:spPr>
                      <a:xfrm>
                        <a:off x="0" y="0"/>
                        <a:ext cx="106" cy="184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106" h="184">
                            <a:moveTo>
                              <a:pt x="105" y="0"/>
                            </a:moveTo>
                            <a:lnTo>
                              <a:pt x="20" y="102"/>
                            </a:lnTo>
                            <a:lnTo>
                              <a:pt x="89" y="73"/>
                            </a:lnTo>
                            <a:lnTo>
                              <a:pt x="0" y="183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6263" name="直接连接符 6262"/>
                  <p:cNvSpPr/>
                  <p:nvPr/>
                </p:nvSpPr>
                <p:spPr>
                  <a:xfrm>
                    <a:off x="331" y="541"/>
                    <a:ext cx="179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264" name="任意多边形 6263"/>
                  <p:cNvSpPr/>
                  <p:nvPr/>
                </p:nvSpPr>
                <p:spPr>
                  <a:xfrm>
                    <a:off x="297" y="506"/>
                    <a:ext cx="141" cy="66"/>
                  </a:xfrm>
                  <a:custGeom>
                    <a:avLst/>
                    <a:gdLst/>
                    <a:ahLst/>
                    <a:cxnLst/>
                    <a:pathLst>
                      <a:path w="141" h="66">
                        <a:moveTo>
                          <a:pt x="11" y="0"/>
                        </a:moveTo>
                        <a:lnTo>
                          <a:pt x="7" y="1"/>
                        </a:lnTo>
                        <a:lnTo>
                          <a:pt x="3" y="3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54"/>
                        </a:lnTo>
                        <a:lnTo>
                          <a:pt x="1" y="58"/>
                        </a:lnTo>
                        <a:lnTo>
                          <a:pt x="3" y="62"/>
                        </a:lnTo>
                        <a:lnTo>
                          <a:pt x="7" y="64"/>
                        </a:lnTo>
                        <a:lnTo>
                          <a:pt x="11" y="65"/>
                        </a:lnTo>
                        <a:lnTo>
                          <a:pt x="129" y="65"/>
                        </a:lnTo>
                        <a:lnTo>
                          <a:pt x="133" y="64"/>
                        </a:lnTo>
                        <a:lnTo>
                          <a:pt x="137" y="62"/>
                        </a:lnTo>
                        <a:lnTo>
                          <a:pt x="139" y="58"/>
                        </a:lnTo>
                        <a:lnTo>
                          <a:pt x="140" y="54"/>
                        </a:lnTo>
                        <a:lnTo>
                          <a:pt x="140" y="11"/>
                        </a:lnTo>
                        <a:lnTo>
                          <a:pt x="139" y="7"/>
                        </a:lnTo>
                        <a:lnTo>
                          <a:pt x="137" y="3"/>
                        </a:lnTo>
                        <a:lnTo>
                          <a:pt x="133" y="1"/>
                        </a:lnTo>
                        <a:lnTo>
                          <a:pt x="129" y="0"/>
                        </a:lnTo>
                        <a:lnTo>
                          <a:pt x="11" y="0"/>
                        </a:lnTo>
                      </a:path>
                    </a:pathLst>
                  </a:custGeom>
                  <a:solidFill>
                    <a:srgbClr val="777777"/>
                  </a:solidFill>
                  <a:ln w="12700" cap="rnd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pic>
              <p:nvPicPr>
                <p:cNvPr id="6265" name="图片 6264" descr="SNAG-0013"/>
                <p:cNvPicPr>
                  <a:picLocks noChangeAspect="1"/>
                </p:cNvPicPr>
                <p:nvPr/>
              </p:nvPicPr>
              <p:blipFill>
                <a:blip r:embed="rId15"/>
                <a:srcRect l="18028" t="18585" r="3099" b="23238"/>
                <a:stretch>
                  <a:fillRect/>
                </a:stretch>
              </p:blipFill>
              <p:spPr>
                <a:xfrm>
                  <a:off x="269" y="10"/>
                  <a:ext cx="1068" cy="80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  <a:effectLst>
                  <a:outerShdw dist="53882" dir="2699999" algn="ctr" rotWithShape="0">
                    <a:srgbClr val="808080">
                      <a:alpha val="50000"/>
                    </a:srgbClr>
                  </a:outerShdw>
                </a:effectLst>
              </p:spPr>
            </p:pic>
          </p:grpSp>
        </p:grpSp>
        <p:sp>
          <p:nvSpPr>
            <p:cNvPr id="6266" name="矩形 6265"/>
            <p:cNvSpPr/>
            <p:nvPr/>
          </p:nvSpPr>
          <p:spPr>
            <a:xfrm>
              <a:off x="9400" y="1920"/>
              <a:ext cx="603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algn="l"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操作站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268" name="图片 6267" descr="FFCHECK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960" y="9120"/>
              <a:ext cx="908" cy="7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69" name="直接连接符 6268"/>
            <p:cNvSpPr/>
            <p:nvPr/>
          </p:nvSpPr>
          <p:spPr>
            <a:xfrm>
              <a:off x="7045" y="3690"/>
              <a:ext cx="0" cy="36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70" name="直接连接符 6269"/>
            <p:cNvSpPr/>
            <p:nvPr/>
          </p:nvSpPr>
          <p:spPr>
            <a:xfrm>
              <a:off x="7165" y="3690"/>
              <a:ext cx="0" cy="48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6271" name="组合 6270"/>
            <p:cNvGrpSpPr/>
            <p:nvPr/>
          </p:nvGrpSpPr>
          <p:grpSpPr>
            <a:xfrm>
              <a:off x="6720" y="1320"/>
              <a:ext cx="720" cy="480"/>
              <a:chOff x="0" y="0"/>
              <a:chExt cx="4032" cy="2688"/>
            </a:xfrm>
          </p:grpSpPr>
          <p:grpSp>
            <p:nvGrpSpPr>
              <p:cNvPr id="6272" name="组合 6271"/>
              <p:cNvGrpSpPr/>
              <p:nvPr/>
            </p:nvGrpSpPr>
            <p:grpSpPr>
              <a:xfrm>
                <a:off x="0" y="0"/>
                <a:ext cx="4032" cy="2688"/>
                <a:chOff x="0" y="0"/>
                <a:chExt cx="2784" cy="2063"/>
              </a:xfrm>
            </p:grpSpPr>
            <p:pic>
              <p:nvPicPr>
                <p:cNvPr id="6273" name="图片 6272" descr="C:\Documents and Settings\jweinrobe.HONEYWELL\Application Data\Microsoft\Media Catalog\dt370generic.bmp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0" y="0"/>
                  <a:ext cx="2784" cy="206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6274" name="组合 6273"/>
                <p:cNvGrpSpPr/>
                <p:nvPr/>
              </p:nvGrpSpPr>
              <p:grpSpPr>
                <a:xfrm>
                  <a:off x="480" y="273"/>
                  <a:ext cx="1834" cy="1286"/>
                  <a:chOff x="0" y="0"/>
                  <a:chExt cx="777" cy="624"/>
                </a:xfrm>
              </p:grpSpPr>
              <p:pic>
                <p:nvPicPr>
                  <p:cNvPr id="6275" name="图片 6274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" y="0"/>
                    <a:ext cx="768" cy="62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6276" name="图片 6275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0" y="71"/>
                    <a:ext cx="241" cy="51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</p:grpSp>
          <p:pic>
            <p:nvPicPr>
              <p:cNvPr id="6277" name="图片 6276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04" y="183"/>
                <a:ext cx="924" cy="15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6278" name="图片 6277" descr="S:\SAT Corp\Company Graphics\Images\Telxon Equipment\2234stra.jp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80" y="960"/>
              <a:ext cx="770" cy="9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79" name="矩形 6278"/>
            <p:cNvSpPr/>
            <p:nvPr/>
          </p:nvSpPr>
          <p:spPr>
            <a:xfrm>
              <a:off x="6000" y="3000"/>
              <a:ext cx="804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无线移动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服务器  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280" name="图片 6279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7800" y="2280"/>
              <a:ext cx="720" cy="8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6281" name="组合 6280"/>
            <p:cNvGrpSpPr/>
            <p:nvPr/>
          </p:nvGrpSpPr>
          <p:grpSpPr>
            <a:xfrm>
              <a:off x="7320" y="1920"/>
              <a:ext cx="960" cy="720"/>
              <a:chOff x="0" y="0"/>
              <a:chExt cx="315" cy="243"/>
            </a:xfrm>
          </p:grpSpPr>
          <p:grpSp>
            <p:nvGrpSpPr>
              <p:cNvPr id="6282" name="组合 6281"/>
              <p:cNvGrpSpPr/>
              <p:nvPr/>
            </p:nvGrpSpPr>
            <p:grpSpPr>
              <a:xfrm>
                <a:off x="212" y="0"/>
                <a:ext cx="103" cy="242"/>
                <a:chOff x="0" y="0"/>
                <a:chExt cx="103" cy="242"/>
              </a:xfrm>
            </p:grpSpPr>
            <p:grpSp>
              <p:nvGrpSpPr>
                <p:cNvPr id="6283" name="组合 6282"/>
                <p:cNvGrpSpPr/>
                <p:nvPr/>
              </p:nvGrpSpPr>
              <p:grpSpPr>
                <a:xfrm>
                  <a:off x="0" y="71"/>
                  <a:ext cx="23" cy="118"/>
                  <a:chOff x="0" y="0"/>
                  <a:chExt cx="23" cy="118"/>
                </a:xfrm>
              </p:grpSpPr>
              <p:sp>
                <p:nvSpPr>
                  <p:cNvPr id="6284" name="任意多边形 6283"/>
                  <p:cNvSpPr/>
                  <p:nvPr/>
                </p:nvSpPr>
                <p:spPr>
                  <a:xfrm>
                    <a:off x="0" y="0"/>
                    <a:ext cx="23" cy="76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270">
                        <a:pos x="0" y="0"/>
                      </a:cxn>
                      <a:cxn ang="90">
                        <a:pos x="21600" y="21600"/>
                      </a:cxn>
                      <a:cxn ang="90">
                        <a:pos x="0" y="2160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0" y="0"/>
                        </a:moveTo>
                        <a:arcTo wR="21600" hR="21600" stAng="-5400000" swAng="5400000"/>
                      </a:path>
                      <a:path w="21600" h="21600" stroke="0">
                        <a:moveTo>
                          <a:pt x="0" y="0"/>
                        </a:moveTo>
                        <a:arcTo wR="21600" hR="21600" stAng="-5400000" swAng="5400000"/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85" name="任意多边形 6284"/>
                  <p:cNvSpPr/>
                  <p:nvPr/>
                </p:nvSpPr>
                <p:spPr>
                  <a:xfrm>
                    <a:off x="0" y="54"/>
                    <a:ext cx="23" cy="64"/>
                  </a:xfrm>
                  <a:custGeom>
                    <a:avLst/>
                    <a:gdLst>
                      <a:gd name="txL" fmla="*/ 0 w 21600"/>
                      <a:gd name="txT" fmla="*/ 0 h 21958"/>
                      <a:gd name="txR" fmla="*/ 21600 w 21600"/>
                      <a:gd name="txB" fmla="*/ 21958 h 21958"/>
                    </a:gdLst>
                    <a:ahLst/>
                    <a:cxnLst>
                      <a:cxn ang="270">
                        <a:pos x="21597" y="0"/>
                      </a:cxn>
                      <a:cxn ang="90">
                        <a:pos x="0" y="21958"/>
                      </a:cxn>
                      <a:cxn ang="180">
                        <a:pos x="0" y="358"/>
                      </a:cxn>
                    </a:cxnLst>
                    <a:rect l="txL" t="txT" r="txR" b="txB"/>
                    <a:pathLst>
                      <a:path w="21600" h="21958" fill="none">
                        <a:moveTo>
                          <a:pt x="21597" y="0"/>
                        </a:moveTo>
                        <a:arcTo wR="21600" hR="21600" stAng="-56980" swAng="5456980"/>
                      </a:path>
                      <a:path w="21600" h="21958" stroke="0">
                        <a:moveTo>
                          <a:pt x="21597" y="0"/>
                        </a:moveTo>
                        <a:arcTo wR="21600" hR="21600" stAng="-56980" swAng="5456980"/>
                        <a:lnTo>
                          <a:pt x="0" y="358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286" name="组合 6285"/>
                <p:cNvGrpSpPr/>
                <p:nvPr/>
              </p:nvGrpSpPr>
              <p:grpSpPr>
                <a:xfrm>
                  <a:off x="24" y="36"/>
                  <a:ext cx="37" cy="177"/>
                  <a:chOff x="0" y="0"/>
                  <a:chExt cx="37" cy="177"/>
                </a:xfrm>
              </p:grpSpPr>
              <p:sp>
                <p:nvSpPr>
                  <p:cNvPr id="6287" name="任意多边形 6286"/>
                  <p:cNvSpPr/>
                  <p:nvPr/>
                </p:nvSpPr>
                <p:spPr>
                  <a:xfrm>
                    <a:off x="0" y="0"/>
                    <a:ext cx="37" cy="106"/>
                  </a:xfrm>
                  <a:custGeom>
                    <a:avLst/>
                    <a:gdLst>
                      <a:gd name="txL" fmla="*/ 0 w 21599"/>
                      <a:gd name="txT" fmla="*/ 0 h 21600"/>
                      <a:gd name="txR" fmla="*/ 21599 w 21599"/>
                      <a:gd name="txB" fmla="*/ 21600 h 21600"/>
                    </a:gdLst>
                    <a:ahLst/>
                    <a:cxnLst>
                      <a:cxn ang="270">
                        <a:pos x="0" y="0"/>
                      </a:cxn>
                      <a:cxn ang="0">
                        <a:pos x="21598" y="21390"/>
                      </a:cxn>
                      <a:cxn ang="90">
                        <a:pos x="0" y="21600"/>
                      </a:cxn>
                    </a:cxnLst>
                    <a:rect l="txL" t="txT" r="txR" b="txB"/>
                    <a:pathLst>
                      <a:path w="21599" h="21600" fill="none">
                        <a:moveTo>
                          <a:pt x="0" y="0"/>
                        </a:moveTo>
                        <a:arcTo wR="21600" hR="21600" stAng="-5400000" swAng="5366575"/>
                      </a:path>
                      <a:path w="21599" h="21600" stroke="0">
                        <a:moveTo>
                          <a:pt x="0" y="0"/>
                        </a:moveTo>
                        <a:arcTo wR="21600" hR="21600" stAng="-5400000" swAng="5366575"/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88" name="任意多边形 6287"/>
                  <p:cNvSpPr/>
                  <p:nvPr/>
                </p:nvSpPr>
                <p:spPr>
                  <a:xfrm>
                    <a:off x="0" y="83"/>
                    <a:ext cx="37" cy="94"/>
                  </a:xfrm>
                  <a:custGeom>
                    <a:avLst/>
                    <a:gdLst>
                      <a:gd name="txL" fmla="*/ 0 w 21600"/>
                      <a:gd name="txT" fmla="*/ 0 h 21839"/>
                      <a:gd name="txR" fmla="*/ 21600 w 21600"/>
                      <a:gd name="txB" fmla="*/ 21839 h 21839"/>
                    </a:gdLst>
                    <a:ahLst/>
                    <a:cxnLst>
                      <a:cxn ang="270">
                        <a:pos x="21598" y="0"/>
                      </a:cxn>
                      <a:cxn ang="90">
                        <a:pos x="0" y="21839"/>
                      </a:cxn>
                      <a:cxn ang="180">
                        <a:pos x="0" y="239"/>
                      </a:cxn>
                    </a:cxnLst>
                    <a:rect l="txL" t="txT" r="txR" b="txB"/>
                    <a:pathLst>
                      <a:path w="21600" h="21839" fill="none">
                        <a:moveTo>
                          <a:pt x="21598" y="0"/>
                        </a:moveTo>
                        <a:arcTo wR="21600" hR="21600" stAng="-38040" swAng="5438040"/>
                      </a:path>
                      <a:path w="21600" h="21839" stroke="0">
                        <a:moveTo>
                          <a:pt x="21598" y="0"/>
                        </a:moveTo>
                        <a:arcTo wR="21600" hR="21600" stAng="-38040" swAng="5438040"/>
                        <a:lnTo>
                          <a:pt x="0" y="239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289" name="组合 6288"/>
                <p:cNvGrpSpPr/>
                <p:nvPr/>
              </p:nvGrpSpPr>
              <p:grpSpPr>
                <a:xfrm>
                  <a:off x="47" y="0"/>
                  <a:ext cx="56" cy="242"/>
                  <a:chOff x="0" y="0"/>
                  <a:chExt cx="56" cy="242"/>
                </a:xfrm>
              </p:grpSpPr>
              <p:sp>
                <p:nvSpPr>
                  <p:cNvPr id="6290" name="任意多边形 6289"/>
                  <p:cNvSpPr/>
                  <p:nvPr/>
                </p:nvSpPr>
                <p:spPr>
                  <a:xfrm>
                    <a:off x="1" y="0"/>
                    <a:ext cx="55" cy="145"/>
                  </a:xfrm>
                  <a:custGeom>
                    <a:avLst/>
                    <a:gdLst>
                      <a:gd name="txL" fmla="*/ 0 w 21999"/>
                      <a:gd name="txT" fmla="*/ 0 h 21600"/>
                      <a:gd name="txR" fmla="*/ 21999 w 21999"/>
                      <a:gd name="txB" fmla="*/ 21600 h 21600"/>
                    </a:gdLst>
                    <a:ahLst/>
                    <a:cxnLst>
                      <a:cxn ang="180">
                        <a:pos x="0" y="3"/>
                      </a:cxn>
                      <a:cxn ang="0">
                        <a:pos x="21999" y="21448"/>
                      </a:cxn>
                      <a:cxn ang="90">
                        <a:pos x="400" y="21600"/>
                      </a:cxn>
                    </a:cxnLst>
                    <a:rect l="txL" t="txT" r="txR" b="txB"/>
                    <a:pathLst>
                      <a:path w="21999" h="21600" fill="none">
                        <a:moveTo>
                          <a:pt x="0" y="3"/>
                        </a:moveTo>
                        <a:arcTo wR="21600" hR="21600" stAng="-5463664" swAng="5439471"/>
                      </a:path>
                      <a:path w="21999" h="21600" stroke="0">
                        <a:moveTo>
                          <a:pt x="0" y="3"/>
                        </a:moveTo>
                        <a:arcTo wR="21600" hR="21600" stAng="-5463664" swAng="5439471"/>
                        <a:lnTo>
                          <a:pt x="400" y="2160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91" name="任意多边形 6290"/>
                  <p:cNvSpPr/>
                  <p:nvPr/>
                </p:nvSpPr>
                <p:spPr>
                  <a:xfrm>
                    <a:off x="0" y="115"/>
                    <a:ext cx="55" cy="127"/>
                  </a:xfrm>
                  <a:custGeom>
                    <a:avLst/>
                    <a:gdLst>
                      <a:gd name="txL" fmla="*/ 0 w 22003"/>
                      <a:gd name="txT" fmla="*/ 0 h 21600"/>
                      <a:gd name="txR" fmla="*/ 22003 w 22003"/>
                      <a:gd name="txB" fmla="*/ 21600 h 21600"/>
                    </a:gdLst>
                    <a:ahLst/>
                    <a:cxnLst>
                      <a:cxn ang="0">
                        <a:pos x="22003" y="0"/>
                      </a:cxn>
                      <a:cxn ang="180">
                        <a:pos x="0" y="21596"/>
                      </a:cxn>
                      <a:cxn ang="270">
                        <a:pos x="403" y="0"/>
                      </a:cxn>
                    </a:cxnLst>
                    <a:rect l="txL" t="txT" r="txR" b="txB"/>
                    <a:pathLst>
                      <a:path w="22003" h="21600" fill="none">
                        <a:moveTo>
                          <a:pt x="22003" y="0"/>
                        </a:moveTo>
                        <a:arcTo wR="21600" hR="21600" stAng="0" swAng="5464144"/>
                      </a:path>
                      <a:path w="22003" h="21600" stroke="0">
                        <a:moveTo>
                          <a:pt x="22003" y="0"/>
                        </a:moveTo>
                        <a:arcTo wR="21600" hR="21600" stAng="0" swAng="5464144"/>
                        <a:lnTo>
                          <a:pt x="403" y="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292" name="组合 6291"/>
              <p:cNvGrpSpPr/>
              <p:nvPr/>
            </p:nvGrpSpPr>
            <p:grpSpPr>
              <a:xfrm>
                <a:off x="0" y="1"/>
                <a:ext cx="101" cy="242"/>
                <a:chOff x="0" y="0"/>
                <a:chExt cx="101" cy="242"/>
              </a:xfrm>
            </p:grpSpPr>
            <p:grpSp>
              <p:nvGrpSpPr>
                <p:cNvPr id="6293" name="组合 6292"/>
                <p:cNvGrpSpPr/>
                <p:nvPr/>
              </p:nvGrpSpPr>
              <p:grpSpPr>
                <a:xfrm>
                  <a:off x="78" y="71"/>
                  <a:ext cx="23" cy="121"/>
                  <a:chOff x="0" y="0"/>
                  <a:chExt cx="23" cy="121"/>
                </a:xfrm>
              </p:grpSpPr>
              <p:sp>
                <p:nvSpPr>
                  <p:cNvPr id="6294" name="任意多边形 6293"/>
                  <p:cNvSpPr/>
                  <p:nvPr/>
                </p:nvSpPr>
                <p:spPr>
                  <a:xfrm>
                    <a:off x="0" y="0"/>
                    <a:ext cx="23" cy="76"/>
                  </a:xfrm>
                  <a:custGeom>
                    <a:avLst/>
                    <a:gdLst>
                      <a:gd name="txL" fmla="*/ 0 w 21593"/>
                      <a:gd name="txT" fmla="*/ 0 h 21580"/>
                      <a:gd name="txR" fmla="*/ 21593 w 21593"/>
                      <a:gd name="txB" fmla="*/ 21580 h 21580"/>
                    </a:gdLst>
                    <a:ahLst/>
                    <a:cxnLst>
                      <a:cxn ang="180">
                        <a:pos x="0" y="21011"/>
                      </a:cxn>
                      <a:cxn ang="270">
                        <a:pos x="20654" y="0"/>
                      </a:cxn>
                      <a:cxn ang="0">
                        <a:pos x="21593" y="21580"/>
                      </a:cxn>
                    </a:cxnLst>
                    <a:rect l="txL" t="txT" r="txR" b="txB"/>
                    <a:pathLst>
                      <a:path w="21593" h="21580" fill="none">
                        <a:moveTo>
                          <a:pt x="0" y="21011"/>
                        </a:moveTo>
                        <a:arcTo wR="21600" hR="21600" stAng="-10709432" swAng="5159942"/>
                      </a:path>
                      <a:path w="21593" h="21580" stroke="0">
                        <a:moveTo>
                          <a:pt x="0" y="21011"/>
                        </a:moveTo>
                        <a:arcTo wR="21600" hR="21600" stAng="-10709432" swAng="5159942"/>
                        <a:lnTo>
                          <a:pt x="21593" y="2158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95" name="任意多边形 6294"/>
                  <p:cNvSpPr/>
                  <p:nvPr/>
                </p:nvSpPr>
                <p:spPr>
                  <a:xfrm>
                    <a:off x="0" y="57"/>
                    <a:ext cx="23" cy="64"/>
                  </a:xfrm>
                  <a:custGeom>
                    <a:avLst/>
                    <a:gdLst>
                      <a:gd name="txL" fmla="*/ 0 w 21600"/>
                      <a:gd name="txT" fmla="*/ 0 h 21922"/>
                      <a:gd name="txR" fmla="*/ 21600 w 21600"/>
                      <a:gd name="txB" fmla="*/ 21922 h 21922"/>
                    </a:gdLst>
                    <a:ahLst/>
                    <a:cxnLst>
                      <a:cxn ang="90">
                        <a:pos x="20646" y="21921"/>
                      </a:cxn>
                      <a:cxn ang="270">
                        <a:pos x="2" y="0"/>
                      </a:cxn>
                      <a:cxn ang="0">
                        <a:pos x="21600" y="343"/>
                      </a:cxn>
                    </a:cxnLst>
                    <a:rect l="txL" t="txT" r="txR" b="txB"/>
                    <a:pathLst>
                      <a:path w="21600" h="21922" fill="none">
                        <a:moveTo>
                          <a:pt x="20646" y="21921"/>
                        </a:moveTo>
                        <a:arcTo wR="21600" hR="21600" stAng="-16048110" swAng="5302701"/>
                      </a:path>
                      <a:path w="21600" h="21922" stroke="0">
                        <a:moveTo>
                          <a:pt x="20646" y="21921"/>
                        </a:moveTo>
                        <a:arcTo wR="21600" hR="21600" stAng="-16048110" swAng="5302701"/>
                        <a:lnTo>
                          <a:pt x="21600" y="343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296" name="组合 6295"/>
                <p:cNvGrpSpPr/>
                <p:nvPr/>
              </p:nvGrpSpPr>
              <p:grpSpPr>
                <a:xfrm>
                  <a:off x="39" y="36"/>
                  <a:ext cx="36" cy="180"/>
                  <a:chOff x="0" y="0"/>
                  <a:chExt cx="36" cy="180"/>
                </a:xfrm>
              </p:grpSpPr>
              <p:sp>
                <p:nvSpPr>
                  <p:cNvPr id="6297" name="任意多边形 6296"/>
                  <p:cNvSpPr/>
                  <p:nvPr/>
                </p:nvSpPr>
                <p:spPr>
                  <a:xfrm>
                    <a:off x="0" y="0"/>
                    <a:ext cx="36" cy="105"/>
                  </a:xfrm>
                  <a:custGeom>
                    <a:avLst/>
                    <a:gdLst>
                      <a:gd name="txL" fmla="*/ 0 w 21591"/>
                      <a:gd name="txT" fmla="*/ 0 h 21592"/>
                      <a:gd name="txR" fmla="*/ 21591 w 21591"/>
                      <a:gd name="txB" fmla="*/ 21592 h 21592"/>
                    </a:gdLst>
                    <a:ahLst/>
                    <a:cxnLst>
                      <a:cxn ang="180">
                        <a:pos x="0" y="20975"/>
                      </a:cxn>
                      <a:cxn ang="270">
                        <a:pos x="20991" y="0"/>
                      </a:cxn>
                      <a:cxn ang="90">
                        <a:pos x="21591" y="21592"/>
                      </a:cxn>
                    </a:cxnLst>
                    <a:rect l="txL" t="txT" r="txR" b="txB"/>
                    <a:pathLst>
                      <a:path w="21591" h="21592" fill="none">
                        <a:moveTo>
                          <a:pt x="0" y="20975"/>
                        </a:moveTo>
                        <a:arcTo wR="21600" hR="21600" stAng="-10701787" swAng="5206283"/>
                      </a:path>
                      <a:path w="21591" h="21592" stroke="0">
                        <a:moveTo>
                          <a:pt x="0" y="20975"/>
                        </a:moveTo>
                        <a:arcTo wR="21600" hR="21600" stAng="-10701787" swAng="5206283"/>
                        <a:lnTo>
                          <a:pt x="21591" y="21592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298" name="任意多边形 6297"/>
                  <p:cNvSpPr/>
                  <p:nvPr/>
                </p:nvSpPr>
                <p:spPr>
                  <a:xfrm>
                    <a:off x="0" y="85"/>
                    <a:ext cx="36" cy="95"/>
                  </a:xfrm>
                  <a:custGeom>
                    <a:avLst/>
                    <a:gdLst>
                      <a:gd name="txL" fmla="*/ 0 w 21600"/>
                      <a:gd name="txT" fmla="*/ 0 h 22055"/>
                      <a:gd name="txR" fmla="*/ 21600 w 21600"/>
                      <a:gd name="txB" fmla="*/ 22055 h 22055"/>
                    </a:gdLst>
                    <a:ahLst/>
                    <a:cxnLst>
                      <a:cxn ang="90">
                        <a:pos x="20993" y="22055"/>
                      </a:cxn>
                      <a:cxn ang="270">
                        <a:pos x="4" y="0"/>
                      </a:cxn>
                      <a:cxn ang="0">
                        <a:pos x="21600" y="464"/>
                      </a:cxn>
                    </a:cxnLst>
                    <a:rect l="txL" t="txT" r="txR" b="txB"/>
                    <a:pathLst>
                      <a:path w="21600" h="22055" fill="none">
                        <a:moveTo>
                          <a:pt x="20993" y="22055"/>
                        </a:moveTo>
                        <a:arcTo wR="21600" hR="21600" stAng="-16103378" swAng="5377228"/>
                      </a:path>
                      <a:path w="21600" h="22055" stroke="0">
                        <a:moveTo>
                          <a:pt x="20993" y="22055"/>
                        </a:moveTo>
                        <a:arcTo wR="21600" hR="21600" stAng="-16103378" swAng="5377228"/>
                        <a:lnTo>
                          <a:pt x="21600" y="464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6299" name="组合 6298"/>
                <p:cNvGrpSpPr/>
                <p:nvPr/>
              </p:nvGrpSpPr>
              <p:grpSpPr>
                <a:xfrm>
                  <a:off x="0" y="0"/>
                  <a:ext cx="54" cy="242"/>
                  <a:chOff x="0" y="0"/>
                  <a:chExt cx="54" cy="242"/>
                </a:xfrm>
              </p:grpSpPr>
              <p:sp>
                <p:nvSpPr>
                  <p:cNvPr id="6300" name="任意多边形 6299"/>
                  <p:cNvSpPr/>
                  <p:nvPr/>
                </p:nvSpPr>
                <p:spPr>
                  <a:xfrm>
                    <a:off x="0" y="0"/>
                    <a:ext cx="54" cy="144"/>
                  </a:xfrm>
                  <a:custGeom>
                    <a:avLst/>
                    <a:gdLst>
                      <a:gd name="txL" fmla="*/ 0 w 21595"/>
                      <a:gd name="txT" fmla="*/ 0 h 21596"/>
                      <a:gd name="txR" fmla="*/ 21595 w 21595"/>
                      <a:gd name="txB" fmla="*/ 21596 h 21596"/>
                    </a:gdLst>
                    <a:ahLst/>
                    <a:cxnLst>
                      <a:cxn ang="180">
                        <a:pos x="0" y="21146"/>
                      </a:cxn>
                      <a:cxn ang="270">
                        <a:pos x="21195" y="0"/>
                      </a:cxn>
                      <a:cxn ang="90">
                        <a:pos x="21595" y="21596"/>
                      </a:cxn>
                    </a:cxnLst>
                    <a:rect l="txL" t="txT" r="txR" b="txB"/>
                    <a:pathLst>
                      <a:path w="21595" h="21596" fill="none">
                        <a:moveTo>
                          <a:pt x="0" y="21146"/>
                        </a:moveTo>
                        <a:arcTo wR="21600" hR="21600" stAng="-10728374" swAng="5264708"/>
                      </a:path>
                      <a:path w="21595" h="21596" stroke="0">
                        <a:moveTo>
                          <a:pt x="0" y="21146"/>
                        </a:moveTo>
                        <a:arcTo wR="21600" hR="21600" stAng="-10728374" swAng="5264708"/>
                        <a:lnTo>
                          <a:pt x="21595" y="21596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301" name="任意多边形 6300"/>
                  <p:cNvSpPr/>
                  <p:nvPr/>
                </p:nvSpPr>
                <p:spPr>
                  <a:xfrm>
                    <a:off x="0" y="115"/>
                    <a:ext cx="54" cy="127"/>
                  </a:xfrm>
                  <a:custGeom>
                    <a:avLst/>
                    <a:gdLst>
                      <a:gd name="txL" fmla="*/ 0 w 21600"/>
                      <a:gd name="txT" fmla="*/ 0 h 21600"/>
                      <a:gd name="txR" fmla="*/ 21600 w 21600"/>
                      <a:gd name="txB" fmla="*/ 21600 h 21600"/>
                    </a:gdLst>
                    <a:ahLst/>
                    <a:cxnLst>
                      <a:cxn ang="90">
                        <a:pos x="21600" y="21600"/>
                      </a:cxn>
                      <a:cxn ang="270">
                        <a:pos x="0" y="0"/>
                      </a:cxn>
                      <a:cxn ang="270">
                        <a:pos x="21600" y="0"/>
                      </a:cxn>
                    </a:cxnLst>
                    <a:rect l="txL" t="txT" r="txR" b="txB"/>
                    <a:pathLst>
                      <a:path w="21600" h="21600" fill="none">
                        <a:moveTo>
                          <a:pt x="21600" y="21600"/>
                        </a:moveTo>
                        <a:arcTo wR="21600" hR="21600" stAng="-16200000" swAng="5400000"/>
                      </a:path>
                      <a:path w="21600" h="21600" stroke="0">
                        <a:moveTo>
                          <a:pt x="21600" y="21600"/>
                        </a:moveTo>
                        <a:arcTo wR="21600" hR="21600" stAng="-16200000" swAng="5400000"/>
                        <a:lnTo>
                          <a:pt x="21600" y="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FF0000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302" name="直接连接符 6301"/>
            <p:cNvSpPr/>
            <p:nvPr/>
          </p:nvSpPr>
          <p:spPr>
            <a:xfrm>
              <a:off x="7200" y="2880"/>
              <a:ext cx="720" cy="0"/>
            </a:xfrm>
            <a:prstGeom prst="line">
              <a:avLst/>
            </a:prstGeom>
            <a:ln w="381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303" name="图片 630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820" y="2520"/>
              <a:ext cx="500" cy="13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04" name="直接连接符 6303"/>
            <p:cNvSpPr/>
            <p:nvPr/>
          </p:nvSpPr>
          <p:spPr>
            <a:xfrm>
              <a:off x="2760" y="4100"/>
              <a:ext cx="13320" cy="0"/>
            </a:xfrm>
            <a:prstGeom prst="line">
              <a:avLst/>
            </a:prstGeom>
            <a:ln w="444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05" name="直接连接符 6304"/>
            <p:cNvSpPr/>
            <p:nvPr/>
          </p:nvSpPr>
          <p:spPr>
            <a:xfrm>
              <a:off x="13480" y="4220"/>
              <a:ext cx="0" cy="36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06" name="直接连接符 6305"/>
            <p:cNvSpPr/>
            <p:nvPr/>
          </p:nvSpPr>
          <p:spPr>
            <a:xfrm>
              <a:off x="13413" y="4100"/>
              <a:ext cx="0" cy="48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07" name="直接连接符 6306"/>
            <p:cNvSpPr/>
            <p:nvPr/>
          </p:nvSpPr>
          <p:spPr>
            <a:xfrm>
              <a:off x="13413" y="566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08" name="直接连接符 6307"/>
            <p:cNvSpPr/>
            <p:nvPr/>
          </p:nvSpPr>
          <p:spPr>
            <a:xfrm flipH="1">
              <a:off x="13533" y="5780"/>
              <a:ext cx="0" cy="60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09" name="直接连接符 6308"/>
            <p:cNvSpPr/>
            <p:nvPr/>
          </p:nvSpPr>
          <p:spPr>
            <a:xfrm>
              <a:off x="12840" y="6260"/>
              <a:ext cx="3240" cy="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0" name="直接连接符 6309"/>
            <p:cNvSpPr/>
            <p:nvPr/>
          </p:nvSpPr>
          <p:spPr>
            <a:xfrm>
              <a:off x="12960" y="6380"/>
              <a:ext cx="3240" cy="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1" name="直接连接符 6310"/>
            <p:cNvSpPr/>
            <p:nvPr/>
          </p:nvSpPr>
          <p:spPr>
            <a:xfrm>
              <a:off x="14400" y="624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2" name="直接连接符 6311"/>
            <p:cNvSpPr/>
            <p:nvPr/>
          </p:nvSpPr>
          <p:spPr>
            <a:xfrm>
              <a:off x="14520" y="6360"/>
              <a:ext cx="0" cy="48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3" name="直接连接符 6312"/>
            <p:cNvSpPr/>
            <p:nvPr/>
          </p:nvSpPr>
          <p:spPr>
            <a:xfrm>
              <a:off x="13893" y="4220"/>
              <a:ext cx="0" cy="60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4" name="直接连接符 6313"/>
            <p:cNvSpPr/>
            <p:nvPr/>
          </p:nvSpPr>
          <p:spPr>
            <a:xfrm>
              <a:off x="13813" y="4100"/>
              <a:ext cx="0" cy="60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5" name="直接连接符 6314"/>
            <p:cNvSpPr/>
            <p:nvPr/>
          </p:nvSpPr>
          <p:spPr>
            <a:xfrm>
              <a:off x="13773" y="566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16" name="直接连接符 6315"/>
            <p:cNvSpPr/>
            <p:nvPr/>
          </p:nvSpPr>
          <p:spPr>
            <a:xfrm flipH="1">
              <a:off x="13893" y="5780"/>
              <a:ext cx="0" cy="60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6317" name="组合 6316"/>
            <p:cNvGrpSpPr/>
            <p:nvPr/>
          </p:nvGrpSpPr>
          <p:grpSpPr>
            <a:xfrm>
              <a:off x="13200" y="4580"/>
              <a:ext cx="813" cy="1278"/>
              <a:chOff x="0" y="0"/>
              <a:chExt cx="229" cy="463"/>
            </a:xfrm>
          </p:grpSpPr>
          <p:grpSp>
            <p:nvGrpSpPr>
              <p:cNvPr id="6318" name="组合 6317"/>
              <p:cNvGrpSpPr>
                <a:grpSpLocks noChangeAspect="1"/>
              </p:cNvGrpSpPr>
              <p:nvPr/>
            </p:nvGrpSpPr>
            <p:grpSpPr>
              <a:xfrm>
                <a:off x="0" y="0"/>
                <a:ext cx="229" cy="463"/>
                <a:chOff x="0" y="0"/>
                <a:chExt cx="344" cy="765"/>
              </a:xfrm>
            </p:grpSpPr>
            <p:pic>
              <p:nvPicPr>
                <p:cNvPr id="6319" name="图片 6318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" y="54"/>
                  <a:ext cx="224" cy="71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6320" name="图片 6319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0" y="0"/>
                  <a:ext cx="224" cy="7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6321" name="矩形 6320"/>
              <p:cNvSpPr/>
              <p:nvPr/>
            </p:nvSpPr>
            <p:spPr>
              <a:xfrm>
                <a:off x="93" y="400"/>
                <a:ext cx="66" cy="47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322" name="直接连接符 6321"/>
            <p:cNvSpPr/>
            <p:nvPr/>
          </p:nvSpPr>
          <p:spPr>
            <a:xfrm>
              <a:off x="7840" y="4220"/>
              <a:ext cx="0" cy="36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3" name="直接连接符 6322"/>
            <p:cNvSpPr/>
            <p:nvPr/>
          </p:nvSpPr>
          <p:spPr>
            <a:xfrm>
              <a:off x="7753" y="4100"/>
              <a:ext cx="0" cy="48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4" name="直接连接符 6323"/>
            <p:cNvSpPr/>
            <p:nvPr/>
          </p:nvSpPr>
          <p:spPr>
            <a:xfrm>
              <a:off x="8253" y="4220"/>
              <a:ext cx="0" cy="60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5" name="直接连接符 6324"/>
            <p:cNvSpPr/>
            <p:nvPr/>
          </p:nvSpPr>
          <p:spPr>
            <a:xfrm>
              <a:off x="8173" y="4100"/>
              <a:ext cx="0" cy="60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6" name="直接连接符 6325"/>
            <p:cNvSpPr/>
            <p:nvPr/>
          </p:nvSpPr>
          <p:spPr>
            <a:xfrm>
              <a:off x="9020" y="4080"/>
              <a:ext cx="0" cy="60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7" name="直接连接符 6326"/>
            <p:cNvSpPr/>
            <p:nvPr/>
          </p:nvSpPr>
          <p:spPr>
            <a:xfrm>
              <a:off x="9120" y="4220"/>
              <a:ext cx="0" cy="60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8" name="直接连接符 6327"/>
            <p:cNvSpPr/>
            <p:nvPr/>
          </p:nvSpPr>
          <p:spPr>
            <a:xfrm>
              <a:off x="7680" y="566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29" name="直接连接符 6328"/>
            <p:cNvSpPr/>
            <p:nvPr/>
          </p:nvSpPr>
          <p:spPr>
            <a:xfrm flipH="1">
              <a:off x="7800" y="5780"/>
              <a:ext cx="0" cy="60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0" name="直接连接符 6329"/>
            <p:cNvSpPr/>
            <p:nvPr/>
          </p:nvSpPr>
          <p:spPr>
            <a:xfrm>
              <a:off x="6600" y="6260"/>
              <a:ext cx="3240" cy="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1" name="直接连接符 6330"/>
            <p:cNvSpPr/>
            <p:nvPr/>
          </p:nvSpPr>
          <p:spPr>
            <a:xfrm>
              <a:off x="6720" y="6380"/>
              <a:ext cx="3240" cy="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2" name="直接连接符 6331"/>
            <p:cNvSpPr/>
            <p:nvPr/>
          </p:nvSpPr>
          <p:spPr>
            <a:xfrm>
              <a:off x="7080" y="6260"/>
              <a:ext cx="0" cy="36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3" name="直接连接符 6332"/>
            <p:cNvSpPr/>
            <p:nvPr/>
          </p:nvSpPr>
          <p:spPr>
            <a:xfrm>
              <a:off x="7200" y="6380"/>
              <a:ext cx="0" cy="24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4" name="直接连接符 6333"/>
            <p:cNvSpPr/>
            <p:nvPr/>
          </p:nvSpPr>
          <p:spPr>
            <a:xfrm>
              <a:off x="9240" y="6260"/>
              <a:ext cx="0" cy="36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5" name="直接连接符 6334"/>
            <p:cNvSpPr/>
            <p:nvPr/>
          </p:nvSpPr>
          <p:spPr>
            <a:xfrm>
              <a:off x="9360" y="6380"/>
              <a:ext cx="0" cy="24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6" name="直接连接符 6335"/>
            <p:cNvSpPr/>
            <p:nvPr/>
          </p:nvSpPr>
          <p:spPr>
            <a:xfrm>
              <a:off x="8040" y="566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7" name="直接连接符 6336"/>
            <p:cNvSpPr/>
            <p:nvPr/>
          </p:nvSpPr>
          <p:spPr>
            <a:xfrm flipH="1">
              <a:off x="8160" y="5780"/>
              <a:ext cx="0" cy="60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8" name="直接连接符 6337"/>
            <p:cNvSpPr/>
            <p:nvPr/>
          </p:nvSpPr>
          <p:spPr>
            <a:xfrm>
              <a:off x="9000" y="566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39" name="直接连接符 6338"/>
            <p:cNvSpPr/>
            <p:nvPr/>
          </p:nvSpPr>
          <p:spPr>
            <a:xfrm flipH="1">
              <a:off x="9120" y="5780"/>
              <a:ext cx="0" cy="60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6340" name="组合 6339"/>
            <p:cNvGrpSpPr/>
            <p:nvPr/>
          </p:nvGrpSpPr>
          <p:grpSpPr>
            <a:xfrm>
              <a:off x="7560" y="4580"/>
              <a:ext cx="813" cy="1278"/>
              <a:chOff x="0" y="0"/>
              <a:chExt cx="229" cy="463"/>
            </a:xfrm>
          </p:grpSpPr>
          <p:grpSp>
            <p:nvGrpSpPr>
              <p:cNvPr id="6341" name="组合 6340"/>
              <p:cNvGrpSpPr>
                <a:grpSpLocks noChangeAspect="1"/>
              </p:cNvGrpSpPr>
              <p:nvPr/>
            </p:nvGrpSpPr>
            <p:grpSpPr>
              <a:xfrm>
                <a:off x="0" y="0"/>
                <a:ext cx="229" cy="463"/>
                <a:chOff x="0" y="0"/>
                <a:chExt cx="344" cy="765"/>
              </a:xfrm>
            </p:grpSpPr>
            <p:pic>
              <p:nvPicPr>
                <p:cNvPr id="6342" name="图片 6341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" y="54"/>
                  <a:ext cx="224" cy="71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6343" name="图片 6342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0" y="0"/>
                  <a:ext cx="224" cy="7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6344" name="矩形 6343"/>
              <p:cNvSpPr/>
              <p:nvPr/>
            </p:nvSpPr>
            <p:spPr>
              <a:xfrm>
                <a:off x="93" y="400"/>
                <a:ext cx="66" cy="47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pic>
          <p:nvPicPr>
            <p:cNvPr id="6345" name="图片 634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853" y="4580"/>
              <a:ext cx="507" cy="1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46" name="直接连接符 6345"/>
            <p:cNvSpPr/>
            <p:nvPr/>
          </p:nvSpPr>
          <p:spPr>
            <a:xfrm>
              <a:off x="6000" y="7460"/>
              <a:ext cx="1440" cy="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47" name="直接连接符 6346"/>
            <p:cNvSpPr/>
            <p:nvPr/>
          </p:nvSpPr>
          <p:spPr>
            <a:xfrm>
              <a:off x="6120" y="7580"/>
              <a:ext cx="1200" cy="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48" name="直接连接符 6347"/>
            <p:cNvSpPr/>
            <p:nvPr/>
          </p:nvSpPr>
          <p:spPr>
            <a:xfrm>
              <a:off x="6840" y="7460"/>
              <a:ext cx="0" cy="36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49" name="直接连接符 6348"/>
            <p:cNvSpPr/>
            <p:nvPr/>
          </p:nvSpPr>
          <p:spPr>
            <a:xfrm>
              <a:off x="6960" y="7580"/>
              <a:ext cx="0" cy="24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" name="直接连接符 6349"/>
            <p:cNvSpPr/>
            <p:nvPr/>
          </p:nvSpPr>
          <p:spPr>
            <a:xfrm>
              <a:off x="7120" y="7100"/>
              <a:ext cx="0" cy="36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1" name="直接连接符 6350"/>
            <p:cNvSpPr/>
            <p:nvPr/>
          </p:nvSpPr>
          <p:spPr>
            <a:xfrm>
              <a:off x="7200" y="7220"/>
              <a:ext cx="0" cy="36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2" name="直接连接符 6351"/>
            <p:cNvSpPr/>
            <p:nvPr/>
          </p:nvSpPr>
          <p:spPr>
            <a:xfrm>
              <a:off x="9480" y="7220"/>
              <a:ext cx="0" cy="36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3" name="直接连接符 6352"/>
            <p:cNvSpPr/>
            <p:nvPr/>
          </p:nvSpPr>
          <p:spPr>
            <a:xfrm>
              <a:off x="9560" y="7340"/>
              <a:ext cx="0" cy="36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6354" name="组合 6353"/>
            <p:cNvGrpSpPr>
              <a:grpSpLocks noChangeAspect="1"/>
            </p:cNvGrpSpPr>
            <p:nvPr/>
          </p:nvGrpSpPr>
          <p:grpSpPr>
            <a:xfrm>
              <a:off x="8520" y="6630"/>
              <a:ext cx="1635" cy="710"/>
              <a:chOff x="0" y="0"/>
              <a:chExt cx="720" cy="323"/>
            </a:xfrm>
          </p:grpSpPr>
          <p:pic>
            <p:nvPicPr>
              <p:cNvPr id="6355" name="图片 6354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0"/>
                <a:ext cx="720" cy="32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6356" name="图片 6355" descr="FIM Mod'l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" y="75"/>
                <a:ext cx="95" cy="21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6357" name="图片 6356" descr="PMIO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000" y="7580"/>
              <a:ext cx="1090" cy="953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6358" name="组合 6357"/>
            <p:cNvGrpSpPr>
              <a:grpSpLocks noChangeAspect="1"/>
            </p:cNvGrpSpPr>
            <p:nvPr/>
          </p:nvGrpSpPr>
          <p:grpSpPr>
            <a:xfrm>
              <a:off x="6525" y="6620"/>
              <a:ext cx="1635" cy="710"/>
              <a:chOff x="0" y="0"/>
              <a:chExt cx="720" cy="323"/>
            </a:xfrm>
          </p:grpSpPr>
          <p:pic>
            <p:nvPicPr>
              <p:cNvPr id="6359" name="图片 635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0"/>
                <a:ext cx="720" cy="32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6360" name="图片 6359" descr="FIM Mod'l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" y="75"/>
                <a:ext cx="95" cy="21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6361" name="直接连接符 6360"/>
            <p:cNvSpPr/>
            <p:nvPr/>
          </p:nvSpPr>
          <p:spPr>
            <a:xfrm flipH="1">
              <a:off x="9480" y="8540"/>
              <a:ext cx="0" cy="960"/>
            </a:xfrm>
            <a:prstGeom prst="line">
              <a:avLst/>
            </a:prstGeom>
            <a:ln w="190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2" name="直接连接符 6361"/>
            <p:cNvSpPr/>
            <p:nvPr/>
          </p:nvSpPr>
          <p:spPr>
            <a:xfrm>
              <a:off x="9600" y="8520"/>
              <a:ext cx="480" cy="980"/>
            </a:xfrm>
            <a:prstGeom prst="line">
              <a:avLst/>
            </a:prstGeom>
            <a:ln w="19050" cap="flat" cmpd="sng">
              <a:solidFill>
                <a:srgbClr val="777777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3" name="直接连接符 6362"/>
            <p:cNvSpPr/>
            <p:nvPr/>
          </p:nvSpPr>
          <p:spPr>
            <a:xfrm>
              <a:off x="11060" y="5040"/>
              <a:ext cx="360" cy="0"/>
            </a:xfrm>
            <a:prstGeom prst="line">
              <a:avLst/>
            </a:prstGeom>
            <a:ln w="9525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4" name="文本框 6363"/>
            <p:cNvSpPr txBox="1"/>
            <p:nvPr/>
          </p:nvSpPr>
          <p:spPr>
            <a:xfrm>
              <a:off x="5760" y="6620"/>
              <a:ext cx="603" cy="6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algn="l" defTabSz="1038225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C200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algn="l" defTabSz="1038225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控制器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65" name="文本框 6364"/>
            <p:cNvSpPr txBox="1"/>
            <p:nvPr/>
          </p:nvSpPr>
          <p:spPr>
            <a:xfrm>
              <a:off x="13440" y="8760"/>
              <a:ext cx="2264" cy="3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algn="l" defTabSz="1038225"/>
              <a:r>
                <a:rPr lang="en-US" altLang="zh-CN" sz="1000" b="1">
                  <a:solidFill>
                    <a:srgbClr val="000099"/>
                  </a:solidFill>
                  <a:latin typeface="Arial" panose="020B0604020202020204" pitchFamily="34" charset="0"/>
                </a:rPr>
                <a:t>TDC2000,TDC3000,TPS </a:t>
              </a:r>
              <a:endParaRPr lang="en-US" altLang="zh-CN" sz="1000" b="1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66" name="矩形 6365"/>
            <p:cNvSpPr/>
            <p:nvPr/>
          </p:nvSpPr>
          <p:spPr>
            <a:xfrm>
              <a:off x="13920" y="4920"/>
              <a:ext cx="1080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038225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TPS集成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1038225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服务器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67" name="直接连接符 6366"/>
            <p:cNvSpPr/>
            <p:nvPr/>
          </p:nvSpPr>
          <p:spPr>
            <a:xfrm>
              <a:off x="4388" y="4220"/>
              <a:ext cx="0" cy="36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68" name="直接连接符 6367"/>
            <p:cNvSpPr/>
            <p:nvPr/>
          </p:nvSpPr>
          <p:spPr>
            <a:xfrm>
              <a:off x="4320" y="4100"/>
              <a:ext cx="0" cy="48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369" name="图片 636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80" y="4580"/>
              <a:ext cx="508" cy="12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70" name="直接连接符 6369"/>
            <p:cNvSpPr/>
            <p:nvPr/>
          </p:nvSpPr>
          <p:spPr>
            <a:xfrm>
              <a:off x="4320" y="566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71" name="直接连接符 6370"/>
            <p:cNvSpPr/>
            <p:nvPr/>
          </p:nvSpPr>
          <p:spPr>
            <a:xfrm>
              <a:off x="3600" y="6260"/>
              <a:ext cx="1320" cy="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372" name="图片 6371" descr="pelco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00" y="6740"/>
              <a:ext cx="523" cy="6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373" name="图片 6372" descr="camera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320" y="7820"/>
              <a:ext cx="600" cy="2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374" name="图片 6373" descr="camera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60" y="7460"/>
              <a:ext cx="600" cy="2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75" name="文本框 6374"/>
            <p:cNvSpPr txBox="1"/>
            <p:nvPr/>
          </p:nvSpPr>
          <p:spPr>
            <a:xfrm>
              <a:off x="11160" y="8160"/>
              <a:ext cx="1560" cy="128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l" defTabSz="1038225"/>
              <a:r>
                <a:rPr lang="zh-CN" altLang="en-US" sz="1000" dirty="0">
                  <a:solidFill>
                    <a:schemeClr val="accent2"/>
                  </a:solidFill>
                  <a:latin typeface="ArialMT" charset="0"/>
                </a:rPr>
                <a:t>SCADA 设备(OPC, Modbus, DH+, 等设备!)</a:t>
              </a:r>
              <a:endParaRPr lang="zh-CN" altLang="en-US" sz="1000" dirty="0">
                <a:solidFill>
                  <a:schemeClr val="accent2"/>
                </a:solidFill>
                <a:latin typeface="ArialMT" charset="0"/>
              </a:endParaRPr>
            </a:p>
          </p:txBody>
        </p:sp>
        <p:sp>
          <p:nvSpPr>
            <p:cNvPr id="6376" name="直接连接符 6375"/>
            <p:cNvSpPr/>
            <p:nvPr/>
          </p:nvSpPr>
          <p:spPr>
            <a:xfrm>
              <a:off x="10240" y="3720"/>
              <a:ext cx="0" cy="36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77" name="直接连接符 6376"/>
            <p:cNvSpPr/>
            <p:nvPr/>
          </p:nvSpPr>
          <p:spPr>
            <a:xfrm>
              <a:off x="10360" y="3720"/>
              <a:ext cx="0" cy="48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78" name="直接连接符 6377"/>
            <p:cNvSpPr/>
            <p:nvPr/>
          </p:nvSpPr>
          <p:spPr>
            <a:xfrm>
              <a:off x="9160" y="3720"/>
              <a:ext cx="0" cy="36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79" name="直接连接符 6378"/>
            <p:cNvSpPr/>
            <p:nvPr/>
          </p:nvSpPr>
          <p:spPr>
            <a:xfrm>
              <a:off x="9280" y="3720"/>
              <a:ext cx="0" cy="48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80" name="矩形 6379"/>
            <p:cNvSpPr/>
            <p:nvPr/>
          </p:nvSpPr>
          <p:spPr>
            <a:xfrm>
              <a:off x="6840" y="4920"/>
              <a:ext cx="603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过程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服务器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81" name="直接连接符 6380"/>
            <p:cNvSpPr/>
            <p:nvPr/>
          </p:nvSpPr>
          <p:spPr>
            <a:xfrm>
              <a:off x="5485" y="3750"/>
              <a:ext cx="0" cy="36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82" name="直接连接符 6381"/>
            <p:cNvSpPr/>
            <p:nvPr/>
          </p:nvSpPr>
          <p:spPr>
            <a:xfrm>
              <a:off x="5605" y="3750"/>
              <a:ext cx="0" cy="48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83" name="矩形 6382"/>
            <p:cNvSpPr/>
            <p:nvPr/>
          </p:nvSpPr>
          <p:spPr>
            <a:xfrm>
              <a:off x="4420" y="3000"/>
              <a:ext cx="804" cy="9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商务集成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服务器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/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eServer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384" name="图片 638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260" y="2640"/>
              <a:ext cx="500" cy="132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6385" name="组合 6384"/>
            <p:cNvGrpSpPr>
              <a:grpSpLocks noChangeAspect="1"/>
            </p:cNvGrpSpPr>
            <p:nvPr/>
          </p:nvGrpSpPr>
          <p:grpSpPr>
            <a:xfrm>
              <a:off x="11160" y="2880"/>
              <a:ext cx="910" cy="960"/>
              <a:chOff x="0" y="0"/>
              <a:chExt cx="750" cy="672"/>
            </a:xfrm>
          </p:grpSpPr>
          <p:pic>
            <p:nvPicPr>
              <p:cNvPr id="6386" name="图片 6385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0" y="0"/>
                <a:ext cx="750" cy="6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6387" name="图片 6386" descr="im3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4" y="68"/>
                <a:ext cx="378" cy="25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6388" name="直接连接符 6387"/>
            <p:cNvSpPr/>
            <p:nvPr/>
          </p:nvSpPr>
          <p:spPr>
            <a:xfrm>
              <a:off x="11560" y="3740"/>
              <a:ext cx="0" cy="36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89" name="直接连接符 6388"/>
            <p:cNvSpPr/>
            <p:nvPr/>
          </p:nvSpPr>
          <p:spPr>
            <a:xfrm>
              <a:off x="11680" y="3740"/>
              <a:ext cx="0" cy="48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390" name="图片 6389" descr="Q-front30-cutout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570" y="2280"/>
              <a:ext cx="1020" cy="15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391" name="图片 6390" descr="Q-front30-cutout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820" y="2280"/>
              <a:ext cx="1020" cy="15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92" name="矩形 6391"/>
            <p:cNvSpPr/>
            <p:nvPr/>
          </p:nvSpPr>
          <p:spPr>
            <a:xfrm>
              <a:off x="11200" y="2400"/>
              <a:ext cx="804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工程站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和操作站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93" name="矩形 6392"/>
            <p:cNvSpPr/>
            <p:nvPr/>
          </p:nvSpPr>
          <p:spPr>
            <a:xfrm>
              <a:off x="6240" y="1175"/>
              <a:ext cx="402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algn="l"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移动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algn="l"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终端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94" name="椭圆 6393"/>
            <p:cNvSpPr/>
            <p:nvPr/>
          </p:nvSpPr>
          <p:spPr>
            <a:xfrm>
              <a:off x="14880" y="2760"/>
              <a:ext cx="1200" cy="960"/>
            </a:xfrm>
            <a:prstGeom prst="ellipse">
              <a:avLst/>
            </a:prstGeom>
            <a:solidFill>
              <a:srgbClr val="F8F8F8"/>
            </a:solidFill>
            <a:ln w="25400" cap="flat" cmpd="sng">
              <a:solidFill>
                <a:srgbClr val="99CC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r>
                <a:rPr lang="en-US" altLang="zh-CN">
                  <a:latin typeface="Arial" panose="020B0604020202020204" pitchFamily="34" charset="0"/>
                </a:rPr>
                <a:t>WAN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sp>
          <p:nvSpPr>
            <p:cNvPr id="6395" name="椭圆 6394"/>
            <p:cNvSpPr/>
            <p:nvPr/>
          </p:nvSpPr>
          <p:spPr>
            <a:xfrm>
              <a:off x="4200" y="1680"/>
              <a:ext cx="840" cy="840"/>
            </a:xfrm>
            <a:prstGeom prst="ellipse">
              <a:avLst/>
            </a:prstGeom>
            <a:solidFill>
              <a:srgbClr val="F8F8F8"/>
            </a:solidFill>
            <a:ln w="2540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r>
                <a:rPr lang="en-US" altLang="zh-CN">
                  <a:latin typeface="Arial" panose="020B0604020202020204" pitchFamily="34" charset="0"/>
                </a:rPr>
                <a:t>www</a:t>
              </a:r>
              <a:endParaRPr lang="en-US" altLang="zh-CN">
                <a:latin typeface="Arial" panose="020B0604020202020204" pitchFamily="34" charset="0"/>
              </a:endParaRPr>
            </a:p>
          </p:txBody>
        </p:sp>
        <p:pic>
          <p:nvPicPr>
            <p:cNvPr id="6396" name="图片 6395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580" y="1320"/>
              <a:ext cx="1020" cy="8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397" name="图片 639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580" y="2400"/>
              <a:ext cx="1020" cy="84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6398" name="曲线连接符 6397"/>
            <p:cNvCxnSpPr>
              <a:stCxn id="6395" idx="6"/>
              <a:endCxn id="6384" idx="0"/>
            </p:cNvCxnSpPr>
            <p:nvPr/>
          </p:nvCxnSpPr>
          <p:spPr>
            <a:xfrm>
              <a:off x="5060" y="2100"/>
              <a:ext cx="450" cy="540"/>
            </a:xfrm>
            <a:prstGeom prst="curvedConnector2">
              <a:avLst/>
            </a:prstGeom>
            <a:ln w="38100" cap="flat" cmpd="sng">
              <a:solidFill>
                <a:srgbClr val="99CCFF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399" name="曲线连接符 6398"/>
            <p:cNvCxnSpPr>
              <a:stCxn id="6396" idx="3"/>
              <a:endCxn id="6395" idx="2"/>
            </p:cNvCxnSpPr>
            <p:nvPr/>
          </p:nvCxnSpPr>
          <p:spPr>
            <a:xfrm>
              <a:off x="3600" y="1740"/>
              <a:ext cx="580" cy="360"/>
            </a:xfrm>
            <a:prstGeom prst="curvedConnector3">
              <a:avLst>
                <a:gd name="adj1" fmla="val 51722"/>
              </a:avLst>
            </a:prstGeom>
            <a:ln w="25400" cap="flat" cmpd="sng">
              <a:solidFill>
                <a:srgbClr val="99CCFF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6400" name="曲线连接符 6399"/>
            <p:cNvCxnSpPr>
              <a:stCxn id="6397" idx="3"/>
              <a:endCxn id="6395" idx="3"/>
            </p:cNvCxnSpPr>
            <p:nvPr/>
          </p:nvCxnSpPr>
          <p:spPr>
            <a:xfrm flipV="1">
              <a:off x="3600" y="2418"/>
              <a:ext cx="723" cy="402"/>
            </a:xfrm>
            <a:prstGeom prst="curvedConnector2">
              <a:avLst/>
            </a:prstGeom>
            <a:ln w="25400" cap="flat" cmpd="sng">
              <a:solidFill>
                <a:srgbClr val="99CCFF"/>
              </a:solidFill>
              <a:prstDash val="solid"/>
              <a:headEnd type="none" w="med" len="med"/>
              <a:tailEnd type="none" w="med" len="med"/>
            </a:ln>
          </p:spPr>
        </p:cxnSp>
        <p:pic>
          <p:nvPicPr>
            <p:cNvPr id="6401" name="图片 6400"/>
            <p:cNvPicPr/>
            <p:nvPr/>
          </p:nvPicPr>
          <p:blipFill>
            <a:blip r:embed="rId33"/>
            <a:stretch>
              <a:fillRect/>
            </a:stretch>
          </p:blipFill>
          <p:spPr>
            <a:xfrm>
              <a:off x="15000" y="4680"/>
              <a:ext cx="1200" cy="9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402" name="直接连接符 6401"/>
            <p:cNvSpPr/>
            <p:nvPr/>
          </p:nvSpPr>
          <p:spPr>
            <a:xfrm>
              <a:off x="15680" y="4200"/>
              <a:ext cx="0" cy="600"/>
            </a:xfrm>
            <a:prstGeom prst="line">
              <a:avLst/>
            </a:prstGeom>
            <a:ln w="1905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03" name="直接连接符 6402"/>
            <p:cNvSpPr/>
            <p:nvPr/>
          </p:nvSpPr>
          <p:spPr>
            <a:xfrm>
              <a:off x="15600" y="4080"/>
              <a:ext cx="0" cy="60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04" name="直接连接符 6403"/>
            <p:cNvSpPr/>
            <p:nvPr/>
          </p:nvSpPr>
          <p:spPr>
            <a:xfrm>
              <a:off x="15560" y="5640"/>
              <a:ext cx="0" cy="600"/>
            </a:xfrm>
            <a:prstGeom prst="line">
              <a:avLst/>
            </a:prstGeom>
            <a:ln w="2540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05" name="直接连接符 6404"/>
            <p:cNvSpPr/>
            <p:nvPr/>
          </p:nvSpPr>
          <p:spPr>
            <a:xfrm flipH="1">
              <a:off x="15680" y="5760"/>
              <a:ext cx="0" cy="60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06" name="矩形 6405"/>
            <p:cNvSpPr/>
            <p:nvPr/>
          </p:nvSpPr>
          <p:spPr>
            <a:xfrm>
              <a:off x="15960" y="5088"/>
              <a:ext cx="600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1038225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GUS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407" name="组合 6406"/>
            <p:cNvGrpSpPr/>
            <p:nvPr/>
          </p:nvGrpSpPr>
          <p:grpSpPr>
            <a:xfrm>
              <a:off x="13395" y="7548"/>
              <a:ext cx="720" cy="720"/>
              <a:chOff x="0" y="0"/>
              <a:chExt cx="963" cy="837"/>
            </a:xfrm>
          </p:grpSpPr>
          <p:sp>
            <p:nvSpPr>
              <p:cNvPr id="6408" name="矩形 6407"/>
              <p:cNvSpPr/>
              <p:nvPr/>
            </p:nvSpPr>
            <p:spPr>
              <a:xfrm>
                <a:off x="95" y="18"/>
                <a:ext cx="856" cy="819"/>
              </a:xfrm>
              <a:prstGeom prst="rect">
                <a:avLst/>
              </a:prstGeom>
              <a:solidFill>
                <a:srgbClr val="CECECE"/>
              </a:solidFill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6409" name="组合 6408"/>
              <p:cNvGrpSpPr/>
              <p:nvPr/>
            </p:nvGrpSpPr>
            <p:grpSpPr>
              <a:xfrm>
                <a:off x="69" y="536"/>
                <a:ext cx="119" cy="276"/>
                <a:chOff x="0" y="0"/>
                <a:chExt cx="119" cy="276"/>
              </a:xfrm>
            </p:grpSpPr>
            <p:sp>
              <p:nvSpPr>
                <p:cNvPr id="6410" name="任意多边形 6409"/>
                <p:cNvSpPr/>
                <p:nvPr/>
              </p:nvSpPr>
              <p:spPr>
                <a:xfrm>
                  <a:off x="0" y="0"/>
                  <a:ext cx="113" cy="70"/>
                </a:xfrm>
                <a:custGeom>
                  <a:avLst/>
                  <a:gdLst/>
                  <a:ahLst/>
                  <a:cxnLst/>
                  <a:pathLst>
                    <a:path w="113" h="70">
                      <a:moveTo>
                        <a:pt x="70" y="69"/>
                      </a:moveTo>
                      <a:lnTo>
                        <a:pt x="0" y="69"/>
                      </a:lnTo>
                      <a:lnTo>
                        <a:pt x="51" y="0"/>
                      </a:lnTo>
                      <a:lnTo>
                        <a:pt x="112" y="0"/>
                      </a:lnTo>
                    </a:path>
                  </a:pathLst>
                </a:custGeom>
                <a:solidFill>
                  <a:schemeClr val="bg2"/>
                </a:solidFill>
                <a:ln w="12700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11" name="任意多边形 6410"/>
                <p:cNvSpPr/>
                <p:nvPr/>
              </p:nvSpPr>
              <p:spPr>
                <a:xfrm>
                  <a:off x="69" y="0"/>
                  <a:ext cx="50" cy="276"/>
                </a:xfrm>
                <a:custGeom>
                  <a:avLst/>
                  <a:gdLst/>
                  <a:ahLst/>
                  <a:cxnLst/>
                  <a:pathLst>
                    <a:path w="50" h="276">
                      <a:moveTo>
                        <a:pt x="0" y="72"/>
                      </a:moveTo>
                      <a:lnTo>
                        <a:pt x="49" y="0"/>
                      </a:lnTo>
                      <a:lnTo>
                        <a:pt x="49" y="221"/>
                      </a:lnTo>
                      <a:lnTo>
                        <a:pt x="0" y="275"/>
                      </a:lnTo>
                    </a:path>
                  </a:pathLst>
                </a:custGeom>
                <a:solidFill>
                  <a:srgbClr val="676767"/>
                </a:solidFill>
                <a:ln w="12700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12" name="矩形 6411"/>
                <p:cNvSpPr/>
                <p:nvPr/>
              </p:nvSpPr>
              <p:spPr>
                <a:xfrm>
                  <a:off x="4" y="72"/>
                  <a:ext cx="59" cy="198"/>
                </a:xfrm>
                <a:prstGeom prst="rect">
                  <a:avLst/>
                </a:prstGeom>
                <a:solidFill>
                  <a:schemeClr val="hlink"/>
                </a:solidFill>
                <a:ln w="127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6413" name="任意多边形 6412"/>
              <p:cNvSpPr/>
              <p:nvPr/>
            </p:nvSpPr>
            <p:spPr>
              <a:xfrm>
                <a:off x="0" y="0"/>
                <a:ext cx="963" cy="116"/>
              </a:xfrm>
              <a:custGeom>
                <a:avLst/>
                <a:gdLst/>
                <a:ahLst/>
                <a:cxnLst/>
                <a:pathLst>
                  <a:path w="963" h="116">
                    <a:moveTo>
                      <a:pt x="0" y="115"/>
                    </a:moveTo>
                    <a:lnTo>
                      <a:pt x="88" y="0"/>
                    </a:lnTo>
                    <a:lnTo>
                      <a:pt x="962" y="0"/>
                    </a:lnTo>
                    <a:lnTo>
                      <a:pt x="918" y="115"/>
                    </a:lnTo>
                    <a:lnTo>
                      <a:pt x="0" y="115"/>
                    </a:lnTo>
                  </a:path>
                </a:pathLst>
              </a:custGeom>
              <a:solidFill>
                <a:schemeClr val="bg2"/>
              </a:solidFill>
              <a:ln w="254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14" name="任意多边形 6413"/>
              <p:cNvSpPr/>
              <p:nvPr/>
            </p:nvSpPr>
            <p:spPr>
              <a:xfrm>
                <a:off x="918" y="3"/>
                <a:ext cx="41" cy="536"/>
              </a:xfrm>
              <a:custGeom>
                <a:avLst/>
                <a:gdLst/>
                <a:ahLst/>
                <a:cxnLst/>
                <a:pathLst>
                  <a:path w="41" h="536">
                    <a:moveTo>
                      <a:pt x="0" y="116"/>
                    </a:moveTo>
                    <a:lnTo>
                      <a:pt x="0" y="535"/>
                    </a:lnTo>
                    <a:lnTo>
                      <a:pt x="40" y="414"/>
                    </a:lnTo>
                    <a:lnTo>
                      <a:pt x="40" y="0"/>
                    </a:lnTo>
                    <a:lnTo>
                      <a:pt x="0" y="116"/>
                    </a:lnTo>
                  </a:path>
                </a:pathLst>
              </a:custGeom>
              <a:solidFill>
                <a:srgbClr val="676767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6415" name="组合 6414"/>
              <p:cNvGrpSpPr/>
              <p:nvPr/>
            </p:nvGrpSpPr>
            <p:grpSpPr>
              <a:xfrm>
                <a:off x="273" y="582"/>
                <a:ext cx="596" cy="152"/>
                <a:chOff x="0" y="0"/>
                <a:chExt cx="596" cy="152"/>
              </a:xfrm>
            </p:grpSpPr>
            <p:sp>
              <p:nvSpPr>
                <p:cNvPr id="6416" name="圆角矩形 6415"/>
                <p:cNvSpPr/>
                <p:nvPr/>
              </p:nvSpPr>
              <p:spPr>
                <a:xfrm>
                  <a:off x="0" y="0"/>
                  <a:ext cx="38" cy="152"/>
                </a:xfrm>
                <a:prstGeom prst="roundRect">
                  <a:avLst>
                    <a:gd name="adj" fmla="val 12468"/>
                  </a:avLst>
                </a:prstGeom>
                <a:solidFill>
                  <a:schemeClr val="bg2"/>
                </a:solidFill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17" name="圆角矩形 6416"/>
                <p:cNvSpPr/>
                <p:nvPr/>
              </p:nvSpPr>
              <p:spPr>
                <a:xfrm>
                  <a:off x="111" y="0"/>
                  <a:ext cx="40" cy="152"/>
                </a:xfrm>
                <a:prstGeom prst="roundRect">
                  <a:avLst>
                    <a:gd name="adj" fmla="val 12468"/>
                  </a:avLst>
                </a:prstGeom>
                <a:solidFill>
                  <a:schemeClr val="bg2"/>
                </a:solidFill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18" name="圆角矩形 6417"/>
                <p:cNvSpPr/>
                <p:nvPr/>
              </p:nvSpPr>
              <p:spPr>
                <a:xfrm>
                  <a:off x="222" y="0"/>
                  <a:ext cx="38" cy="152"/>
                </a:xfrm>
                <a:prstGeom prst="roundRect">
                  <a:avLst>
                    <a:gd name="adj" fmla="val 12468"/>
                  </a:avLst>
                </a:prstGeom>
                <a:solidFill>
                  <a:schemeClr val="bg2"/>
                </a:solidFill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19" name="圆角矩形 6418"/>
                <p:cNvSpPr/>
                <p:nvPr/>
              </p:nvSpPr>
              <p:spPr>
                <a:xfrm>
                  <a:off x="334" y="0"/>
                  <a:ext cx="40" cy="152"/>
                </a:xfrm>
                <a:prstGeom prst="roundRect">
                  <a:avLst>
                    <a:gd name="adj" fmla="val 12468"/>
                  </a:avLst>
                </a:prstGeom>
                <a:solidFill>
                  <a:schemeClr val="bg2"/>
                </a:solidFill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20" name="圆角矩形 6419"/>
                <p:cNvSpPr/>
                <p:nvPr/>
              </p:nvSpPr>
              <p:spPr>
                <a:xfrm>
                  <a:off x="445" y="0"/>
                  <a:ext cx="42" cy="152"/>
                </a:xfrm>
                <a:prstGeom prst="roundRect">
                  <a:avLst>
                    <a:gd name="adj" fmla="val 12468"/>
                  </a:avLst>
                </a:prstGeom>
                <a:solidFill>
                  <a:schemeClr val="bg2"/>
                </a:solidFill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421" name="圆角矩形 6420"/>
                <p:cNvSpPr/>
                <p:nvPr/>
              </p:nvSpPr>
              <p:spPr>
                <a:xfrm>
                  <a:off x="560" y="0"/>
                  <a:ext cx="36" cy="152"/>
                </a:xfrm>
                <a:prstGeom prst="roundRect">
                  <a:avLst>
                    <a:gd name="adj" fmla="val 12468"/>
                  </a:avLst>
                </a:prstGeom>
                <a:solidFill>
                  <a:schemeClr val="bg2"/>
                </a:solidFill>
                <a:ln w="127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6422" name="矩形 6421"/>
              <p:cNvSpPr/>
              <p:nvPr/>
            </p:nvSpPr>
            <p:spPr>
              <a:xfrm>
                <a:off x="6" y="121"/>
                <a:ext cx="246" cy="415"/>
              </a:xfrm>
              <a:prstGeom prst="rect">
                <a:avLst/>
              </a:prstGeom>
              <a:solidFill>
                <a:schemeClr val="bg2"/>
              </a:solidFill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3" name="矩形 6422"/>
              <p:cNvSpPr/>
              <p:nvPr/>
            </p:nvSpPr>
            <p:spPr>
              <a:xfrm>
                <a:off x="0" y="209"/>
                <a:ext cx="922" cy="113"/>
              </a:xfrm>
              <a:prstGeom prst="rect">
                <a:avLst/>
              </a:prstGeom>
              <a:solidFill>
                <a:srgbClr val="3365F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4" name="矩形 6423"/>
              <p:cNvSpPr/>
              <p:nvPr/>
            </p:nvSpPr>
            <p:spPr>
              <a:xfrm>
                <a:off x="11" y="126"/>
                <a:ext cx="111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5" name="矩形 6424"/>
              <p:cNvSpPr/>
              <p:nvPr/>
            </p:nvSpPr>
            <p:spPr>
              <a:xfrm>
                <a:off x="143" y="126"/>
                <a:ext cx="107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6" name="矩形 6425"/>
              <p:cNvSpPr/>
              <p:nvPr/>
            </p:nvSpPr>
            <p:spPr>
              <a:xfrm>
                <a:off x="273" y="126"/>
                <a:ext cx="109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7" name="矩形 6426"/>
              <p:cNvSpPr/>
              <p:nvPr/>
            </p:nvSpPr>
            <p:spPr>
              <a:xfrm>
                <a:off x="403" y="126"/>
                <a:ext cx="112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8" name="矩形 6427"/>
              <p:cNvSpPr/>
              <p:nvPr/>
            </p:nvSpPr>
            <p:spPr>
              <a:xfrm>
                <a:off x="536" y="126"/>
                <a:ext cx="109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29" name="矩形 6428"/>
              <p:cNvSpPr/>
              <p:nvPr/>
            </p:nvSpPr>
            <p:spPr>
              <a:xfrm>
                <a:off x="666" y="126"/>
                <a:ext cx="111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30" name="矩形 6429"/>
              <p:cNvSpPr/>
              <p:nvPr/>
            </p:nvSpPr>
            <p:spPr>
              <a:xfrm>
                <a:off x="798" y="126"/>
                <a:ext cx="109" cy="399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431" name="矩形 6430"/>
            <p:cNvSpPr/>
            <p:nvPr/>
          </p:nvSpPr>
          <p:spPr>
            <a:xfrm>
              <a:off x="13200" y="8468"/>
              <a:ext cx="955" cy="4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l" defTabSz="1038225">
                <a:lnSpc>
                  <a:spcPct val="80000"/>
                </a:lnSpc>
              </a:pPr>
              <a:r>
                <a:rPr lang="en-US" altLang="zh-CN" sz="900">
                  <a:solidFill>
                    <a:srgbClr val="000099"/>
                  </a:solidFill>
                  <a:latin typeface="Arial" panose="020B0604020202020204" pitchFamily="34" charset="0"/>
                </a:rPr>
                <a:t>PM Family</a:t>
              </a:r>
              <a:endParaRPr lang="en-US" altLang="zh-CN" sz="90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32" name="直接连接符 6431"/>
            <p:cNvSpPr/>
            <p:nvPr/>
          </p:nvSpPr>
          <p:spPr>
            <a:xfrm>
              <a:off x="14335" y="7050"/>
              <a:ext cx="0" cy="14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33" name="直接连接符 6432"/>
            <p:cNvSpPr/>
            <p:nvPr/>
          </p:nvSpPr>
          <p:spPr>
            <a:xfrm>
              <a:off x="14455" y="7050"/>
              <a:ext cx="0" cy="14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34" name="直接连接符 6433"/>
            <p:cNvSpPr/>
            <p:nvPr/>
          </p:nvSpPr>
          <p:spPr>
            <a:xfrm>
              <a:off x="14335" y="7728"/>
              <a:ext cx="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35" name="直接连接符 6434"/>
            <p:cNvSpPr/>
            <p:nvPr/>
          </p:nvSpPr>
          <p:spPr>
            <a:xfrm>
              <a:off x="14455" y="7858"/>
              <a:ext cx="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36" name="直接连接符 6435"/>
            <p:cNvSpPr/>
            <p:nvPr/>
          </p:nvSpPr>
          <p:spPr>
            <a:xfrm>
              <a:off x="14055" y="7728"/>
              <a:ext cx="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37" name="直接连接符 6436"/>
            <p:cNvSpPr/>
            <p:nvPr/>
          </p:nvSpPr>
          <p:spPr>
            <a:xfrm>
              <a:off x="14135" y="7858"/>
              <a:ext cx="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38" name="矩形 6437"/>
            <p:cNvSpPr/>
            <p:nvPr/>
          </p:nvSpPr>
          <p:spPr>
            <a:xfrm>
              <a:off x="13680" y="6810"/>
              <a:ext cx="60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l" defTabSz="1038225">
                <a:lnSpc>
                  <a:spcPct val="80000"/>
                </a:lnSpc>
              </a:pPr>
              <a:r>
                <a:rPr lang="en-US" altLang="zh-CN" sz="900">
                  <a:solidFill>
                    <a:srgbClr val="000099"/>
                  </a:solidFill>
                  <a:latin typeface="Arial" panose="020B0604020202020204" pitchFamily="34" charset="0"/>
                </a:rPr>
                <a:t>NIM</a:t>
              </a:r>
              <a:endParaRPr lang="en-US" altLang="zh-CN" sz="90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439" name="图片 64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95" y="7488"/>
              <a:ext cx="480" cy="72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6440" name="矩形 6439"/>
            <p:cNvSpPr/>
            <p:nvPr/>
          </p:nvSpPr>
          <p:spPr>
            <a:xfrm>
              <a:off x="15240" y="7758"/>
              <a:ext cx="60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algn="l" defTabSz="1038225">
                <a:lnSpc>
                  <a:spcPct val="80000"/>
                </a:lnSpc>
              </a:pPr>
              <a:r>
                <a:rPr lang="en-US" altLang="zh-CN" sz="900">
                  <a:solidFill>
                    <a:srgbClr val="000099"/>
                  </a:solidFill>
                  <a:latin typeface="Arial" panose="020B0604020202020204" pitchFamily="34" charset="0"/>
                </a:rPr>
                <a:t>FSC</a:t>
              </a:r>
              <a:endParaRPr lang="en-US" altLang="zh-CN" sz="90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41" name="圆角矩形 6440"/>
            <p:cNvSpPr/>
            <p:nvPr/>
          </p:nvSpPr>
          <p:spPr>
            <a:xfrm>
              <a:off x="2973" y="5978"/>
              <a:ext cx="1227" cy="262"/>
            </a:xfrm>
            <a:prstGeom prst="roundRect">
              <a:avLst>
                <a:gd name="adj" fmla="val 44444"/>
              </a:avLst>
            </a:prstGeom>
            <a:noFill/>
            <a:ln w="9525">
              <a:noFill/>
            </a:ln>
          </p:spPr>
          <p:txBody>
            <a:bodyPr wrap="none" lIns="103894" tIns="51947" rIns="103894" bIns="51947" anchor="ctr"/>
            <a:p>
              <a:pPr defTabSz="1038225"/>
              <a:r>
                <a:rPr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Ethernet</a:t>
              </a:r>
              <a:endParaRPr lang="en-US" altLang="zh-CN" sz="9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42" name="圆角矩形 6441"/>
            <p:cNvSpPr/>
            <p:nvPr/>
          </p:nvSpPr>
          <p:spPr>
            <a:xfrm>
              <a:off x="13920" y="6000"/>
              <a:ext cx="1228" cy="263"/>
            </a:xfrm>
            <a:prstGeom prst="roundRect">
              <a:avLst>
                <a:gd name="adj" fmla="val 44444"/>
              </a:avLst>
            </a:prstGeom>
            <a:noFill/>
            <a:ln w="9525">
              <a:noFill/>
            </a:ln>
          </p:spPr>
          <p:txBody>
            <a:bodyPr wrap="none" lIns="103894" tIns="51947" rIns="103894" bIns="51947" anchor="ctr"/>
            <a:p>
              <a:pPr defTabSz="1038225"/>
              <a:r>
                <a:rPr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LCN</a:t>
              </a:r>
              <a:endParaRPr lang="en-US" altLang="zh-CN" sz="9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443" name="图片 6442"/>
            <p:cNvPicPr/>
            <p:nvPr/>
          </p:nvPicPr>
          <p:blipFill>
            <a:blip r:embed="rId34"/>
            <a:stretch>
              <a:fillRect/>
            </a:stretch>
          </p:blipFill>
          <p:spPr>
            <a:xfrm>
              <a:off x="14095" y="6730"/>
              <a:ext cx="910" cy="44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6444" name="组合 6443"/>
            <p:cNvGrpSpPr/>
            <p:nvPr/>
          </p:nvGrpSpPr>
          <p:grpSpPr>
            <a:xfrm>
              <a:off x="14880" y="720"/>
              <a:ext cx="1680" cy="1005"/>
              <a:chOff x="0" y="0"/>
              <a:chExt cx="2448" cy="1524"/>
            </a:xfrm>
          </p:grpSpPr>
          <p:pic>
            <p:nvPicPr>
              <p:cNvPr id="6445" name="图片 644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0"/>
                <a:ext cx="2448" cy="109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6446" name="组合 6445"/>
              <p:cNvGrpSpPr/>
              <p:nvPr/>
            </p:nvGrpSpPr>
            <p:grpSpPr>
              <a:xfrm>
                <a:off x="1687" y="372"/>
                <a:ext cx="617" cy="1152"/>
                <a:chOff x="0" y="0"/>
                <a:chExt cx="1556" cy="2689"/>
              </a:xfrm>
            </p:grpSpPr>
            <p:grpSp>
              <p:nvGrpSpPr>
                <p:cNvPr id="6447" name="组合 6446"/>
                <p:cNvGrpSpPr/>
                <p:nvPr/>
              </p:nvGrpSpPr>
              <p:grpSpPr>
                <a:xfrm>
                  <a:off x="0" y="0"/>
                  <a:ext cx="1556" cy="2689"/>
                  <a:chOff x="0" y="0"/>
                  <a:chExt cx="1556" cy="2689"/>
                </a:xfrm>
              </p:grpSpPr>
              <p:sp>
                <p:nvSpPr>
                  <p:cNvPr id="6448" name="矩形 6447"/>
                  <p:cNvSpPr/>
                  <p:nvPr/>
                </p:nvSpPr>
                <p:spPr>
                  <a:xfrm>
                    <a:off x="232" y="0"/>
                    <a:ext cx="1321" cy="1009"/>
                  </a:xfrm>
                  <a:prstGeom prst="rect">
                    <a:avLst/>
                  </a:prstGeom>
                  <a:solidFill>
                    <a:srgbClr val="4D4D4D"/>
                  </a:solidFill>
                  <a:ln w="76200" cap="flat" cmpd="sng">
                    <a:solidFill>
                      <a:srgbClr val="777777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pic>
                <p:nvPicPr>
                  <p:cNvPr id="6449" name="图片 6448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341" y="27"/>
                    <a:ext cx="215" cy="83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sp>
                <p:nvSpPr>
                  <p:cNvPr id="6450" name="矩形 6449"/>
                  <p:cNvSpPr/>
                  <p:nvPr/>
                </p:nvSpPr>
                <p:spPr>
                  <a:xfrm>
                    <a:off x="256" y="834"/>
                    <a:ext cx="1264" cy="151"/>
                  </a:xfrm>
                  <a:prstGeom prst="rect">
                    <a:avLst/>
                  </a:prstGeom>
                  <a:solidFill>
                    <a:srgbClr val="4D4D4D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1" name="矩形 6450"/>
                  <p:cNvSpPr/>
                  <p:nvPr/>
                </p:nvSpPr>
                <p:spPr>
                  <a:xfrm>
                    <a:off x="265" y="839"/>
                    <a:ext cx="1269" cy="16"/>
                  </a:xfrm>
                  <a:prstGeom prst="rect">
                    <a:avLst/>
                  </a:prstGeom>
                  <a:solidFill>
                    <a:srgbClr val="063DE8"/>
                  </a:solidFill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2" name="矩形 6451"/>
                  <p:cNvSpPr/>
                  <p:nvPr/>
                </p:nvSpPr>
                <p:spPr>
                  <a:xfrm>
                    <a:off x="223" y="846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3" name="矩形 6452"/>
                  <p:cNvSpPr/>
                  <p:nvPr/>
                </p:nvSpPr>
                <p:spPr>
                  <a:xfrm>
                    <a:off x="247" y="866"/>
                    <a:ext cx="103" cy="3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54" name="矩形 6453"/>
                  <p:cNvSpPr/>
                  <p:nvPr/>
                </p:nvSpPr>
                <p:spPr>
                  <a:xfrm>
                    <a:off x="0" y="895"/>
                    <a:ext cx="665" cy="40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55" name="矩形 6454"/>
                  <p:cNvSpPr/>
                  <p:nvPr/>
                </p:nvSpPr>
                <p:spPr>
                  <a:xfrm>
                    <a:off x="586" y="846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6" name="矩形 6455"/>
                  <p:cNvSpPr/>
                  <p:nvPr/>
                </p:nvSpPr>
                <p:spPr>
                  <a:xfrm>
                    <a:off x="615" y="924"/>
                    <a:ext cx="103" cy="415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57" name="矩形 6456"/>
                  <p:cNvSpPr/>
                  <p:nvPr/>
                </p:nvSpPr>
                <p:spPr>
                  <a:xfrm>
                    <a:off x="365" y="955"/>
                    <a:ext cx="665" cy="42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58" name="矩形 6457"/>
                  <p:cNvSpPr/>
                  <p:nvPr/>
                </p:nvSpPr>
                <p:spPr>
                  <a:xfrm>
                    <a:off x="385" y="846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59" name="矩形 6458"/>
                  <p:cNvSpPr/>
                  <p:nvPr/>
                </p:nvSpPr>
                <p:spPr>
                  <a:xfrm>
                    <a:off x="403" y="987"/>
                    <a:ext cx="103" cy="44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0" name="矩形 6459"/>
                  <p:cNvSpPr/>
                  <p:nvPr/>
                </p:nvSpPr>
                <p:spPr>
                  <a:xfrm>
                    <a:off x="156" y="1019"/>
                    <a:ext cx="665" cy="45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1" name="矩形 6460"/>
                  <p:cNvSpPr/>
                  <p:nvPr/>
                </p:nvSpPr>
                <p:spPr>
                  <a:xfrm>
                    <a:off x="271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62" name="矩形 6461"/>
                  <p:cNvSpPr/>
                  <p:nvPr/>
                </p:nvSpPr>
                <p:spPr>
                  <a:xfrm>
                    <a:off x="302" y="1119"/>
                    <a:ext cx="103" cy="47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3" name="矩形 6462"/>
                  <p:cNvSpPr/>
                  <p:nvPr/>
                </p:nvSpPr>
                <p:spPr>
                  <a:xfrm>
                    <a:off x="45" y="1206"/>
                    <a:ext cx="665" cy="50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4" name="矩形 6463"/>
                  <p:cNvSpPr/>
                  <p:nvPr/>
                </p:nvSpPr>
                <p:spPr>
                  <a:xfrm>
                    <a:off x="448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65" name="矩形 6464"/>
                  <p:cNvSpPr/>
                  <p:nvPr/>
                </p:nvSpPr>
                <p:spPr>
                  <a:xfrm>
                    <a:off x="466" y="1300"/>
                    <a:ext cx="103" cy="54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6" name="矩形 6465"/>
                  <p:cNvSpPr/>
                  <p:nvPr/>
                </p:nvSpPr>
                <p:spPr>
                  <a:xfrm>
                    <a:off x="219" y="1401"/>
                    <a:ext cx="665" cy="592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FAFD0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FAFD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7" name="矩形 6466"/>
                  <p:cNvSpPr/>
                  <p:nvPr/>
                </p:nvSpPr>
                <p:spPr>
                  <a:xfrm>
                    <a:off x="622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68" name="矩形 6467"/>
                  <p:cNvSpPr/>
                  <p:nvPr/>
                </p:nvSpPr>
                <p:spPr>
                  <a:xfrm>
                    <a:off x="650" y="1510"/>
                    <a:ext cx="103" cy="63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FC0128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FC0128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69" name="矩形 6468"/>
                  <p:cNvSpPr/>
                  <p:nvPr/>
                </p:nvSpPr>
                <p:spPr>
                  <a:xfrm>
                    <a:off x="393" y="1628"/>
                    <a:ext cx="665" cy="68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FC0128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FC0128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70" name="矩形 6469"/>
                  <p:cNvSpPr/>
                  <p:nvPr/>
                </p:nvSpPr>
                <p:spPr>
                  <a:xfrm>
                    <a:off x="787" y="900"/>
                    <a:ext cx="202" cy="8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6471" name="矩形 6470"/>
                  <p:cNvSpPr/>
                  <p:nvPr/>
                </p:nvSpPr>
                <p:spPr>
                  <a:xfrm>
                    <a:off x="817" y="1754"/>
                    <a:ext cx="103" cy="74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•</a:t>
                    </a:r>
                    <a:endParaRPr lang="en-US" altLang="zh-CN" sz="400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72" name="矩形 6471"/>
                  <p:cNvSpPr/>
                  <p:nvPr/>
                </p:nvSpPr>
                <p:spPr>
                  <a:xfrm>
                    <a:off x="560" y="1891"/>
                    <a:ext cx="665" cy="79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lIns="0" tIns="0" rIns="0" bIns="0">
                    <a:spAutoFit/>
                  </a:bodyPr>
                  <a:p>
                    <a:pPr eaLnBrk="1" hangingPunct="1">
                      <a:lnSpc>
                        <a:spcPct val="87000"/>
                      </a:lnSpc>
                    </a:pPr>
                    <a:r>
                      <a:rPr lang="en-US" altLang="zh-CN" sz="400" b="1">
                        <a:solidFill>
                          <a:srgbClr val="C0C0C0"/>
                        </a:solidFill>
                        <a:latin typeface="Arial" panose="020B0604020202020204" pitchFamily="34" charset="0"/>
                      </a:rPr>
                      <a:t>T123</a:t>
                    </a:r>
                    <a:endParaRPr lang="en-US" altLang="zh-CN" sz="400" b="1">
                      <a:solidFill>
                        <a:srgbClr val="C0C0C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73" name="矩形 6472"/>
                  <p:cNvSpPr/>
                  <p:nvPr/>
                </p:nvSpPr>
                <p:spPr>
                  <a:xfrm>
                    <a:off x="271" y="32"/>
                    <a:ext cx="1059" cy="16"/>
                  </a:xfrm>
                  <a:prstGeom prst="rect">
                    <a:avLst/>
                  </a:prstGeom>
                  <a:solidFill>
                    <a:srgbClr val="063DE8"/>
                  </a:solidFill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6474" name="组合 6473"/>
                  <p:cNvGrpSpPr/>
                  <p:nvPr/>
                </p:nvGrpSpPr>
                <p:grpSpPr>
                  <a:xfrm>
                    <a:off x="758" y="280"/>
                    <a:ext cx="67" cy="61"/>
                    <a:chOff x="0" y="0"/>
                    <a:chExt cx="67" cy="61"/>
                  </a:xfrm>
                </p:grpSpPr>
                <p:grpSp>
                  <p:nvGrpSpPr>
                    <p:cNvPr id="6475" name="组合 6474"/>
                    <p:cNvGrpSpPr/>
                    <p:nvPr/>
                  </p:nvGrpSpPr>
                  <p:grpSpPr>
                    <a:xfrm>
                      <a:off x="0" y="26"/>
                      <a:ext cx="67" cy="35"/>
                      <a:chOff x="0" y="0"/>
                      <a:chExt cx="67" cy="35"/>
                    </a:xfrm>
                  </p:grpSpPr>
                  <p:sp>
                    <p:nvSpPr>
                      <p:cNvPr id="6476" name="任意多边形 6475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77" name="任意多边形 6476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478" name="直接连接符 6477"/>
                    <p:cNvSpPr/>
                    <p:nvPr/>
                  </p:nvSpPr>
                  <p:spPr>
                    <a:xfrm flipV="1">
                      <a:off x="33" y="17"/>
                      <a:ext cx="0" cy="22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EAEAE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grpSp>
                  <p:nvGrpSpPr>
                    <p:cNvPr id="6479" name="组合 6478"/>
                    <p:cNvGrpSpPr/>
                    <p:nvPr/>
                  </p:nvGrpSpPr>
                  <p:grpSpPr>
                    <a:xfrm>
                      <a:off x="9" y="0"/>
                      <a:ext cx="50" cy="18"/>
                      <a:chOff x="0" y="0"/>
                      <a:chExt cx="50" cy="18"/>
                    </a:xfrm>
                  </p:grpSpPr>
                  <p:sp>
                    <p:nvSpPr>
                      <p:cNvPr id="6480" name="任意多边形 6479"/>
                      <p:cNvSpPr/>
                      <p:nvPr/>
                    </p:nvSpPr>
                    <p:spPr>
                      <a:xfrm>
                        <a:off x="0" y="0"/>
                        <a:ext cx="50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" h="18">
                            <a:moveTo>
                              <a:pt x="0" y="8"/>
                            </a:moveTo>
                            <a:lnTo>
                              <a:pt x="4" y="0"/>
                            </a:lnTo>
                            <a:lnTo>
                              <a:pt x="22" y="0"/>
                            </a:lnTo>
                            <a:lnTo>
                              <a:pt x="40" y="0"/>
                            </a:lnTo>
                            <a:lnTo>
                              <a:pt x="49" y="4"/>
                            </a:lnTo>
                            <a:lnTo>
                              <a:pt x="49" y="8"/>
                            </a:lnTo>
                            <a:lnTo>
                              <a:pt x="49" y="17"/>
                            </a:lnTo>
                            <a:lnTo>
                              <a:pt x="0" y="17"/>
                            </a:lnTo>
                            <a:lnTo>
                              <a:pt x="0" y="8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81" name="任意多边形 6480"/>
                      <p:cNvSpPr/>
                      <p:nvPr/>
                    </p:nvSpPr>
                    <p:spPr>
                      <a:xfrm>
                        <a:off x="0" y="0"/>
                        <a:ext cx="50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" h="18">
                            <a:moveTo>
                              <a:pt x="0" y="8"/>
                            </a:moveTo>
                            <a:lnTo>
                              <a:pt x="4" y="0"/>
                            </a:lnTo>
                            <a:lnTo>
                              <a:pt x="22" y="0"/>
                            </a:lnTo>
                            <a:lnTo>
                              <a:pt x="40" y="0"/>
                            </a:lnTo>
                            <a:lnTo>
                              <a:pt x="49" y="4"/>
                            </a:lnTo>
                            <a:lnTo>
                              <a:pt x="49" y="8"/>
                            </a:lnTo>
                            <a:lnTo>
                              <a:pt x="49" y="17"/>
                            </a:lnTo>
                            <a:lnTo>
                              <a:pt x="0" y="17"/>
                            </a:lnTo>
                            <a:lnTo>
                              <a:pt x="0" y="8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6482" name="直接连接符 6481"/>
                  <p:cNvSpPr/>
                  <p:nvPr/>
                </p:nvSpPr>
                <p:spPr>
                  <a:xfrm>
                    <a:off x="647" y="324"/>
                    <a:ext cx="113" cy="1"/>
                  </a:xfrm>
                  <a:prstGeom prst="line">
                    <a:avLst/>
                  </a:prstGeom>
                  <a:ln w="12700" cap="flat" cmpd="sng">
                    <a:solidFill>
                      <a:srgbClr val="EAEAE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grpSp>
                <p:nvGrpSpPr>
                  <p:cNvPr id="6483" name="组合 6482"/>
                  <p:cNvGrpSpPr/>
                  <p:nvPr/>
                </p:nvGrpSpPr>
                <p:grpSpPr>
                  <a:xfrm>
                    <a:off x="900" y="350"/>
                    <a:ext cx="186" cy="122"/>
                    <a:chOff x="0" y="0"/>
                    <a:chExt cx="186" cy="122"/>
                  </a:xfrm>
                </p:grpSpPr>
                <p:grpSp>
                  <p:nvGrpSpPr>
                    <p:cNvPr id="6484" name="组合 6483"/>
                    <p:cNvGrpSpPr/>
                    <p:nvPr/>
                  </p:nvGrpSpPr>
                  <p:grpSpPr>
                    <a:xfrm>
                      <a:off x="115" y="34"/>
                      <a:ext cx="52" cy="88"/>
                      <a:chOff x="0" y="0"/>
                      <a:chExt cx="52" cy="88"/>
                    </a:xfrm>
                  </p:grpSpPr>
                  <p:sp>
                    <p:nvSpPr>
                      <p:cNvPr id="6485" name="任意多边形 6484"/>
                      <p:cNvSpPr/>
                      <p:nvPr/>
                    </p:nvSpPr>
                    <p:spPr>
                      <a:xfrm>
                        <a:off x="0" y="0"/>
                        <a:ext cx="52" cy="8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2" h="88">
                            <a:moveTo>
                              <a:pt x="25" y="0"/>
                            </a:moveTo>
                            <a:lnTo>
                              <a:pt x="15" y="1"/>
                            </a:lnTo>
                            <a:lnTo>
                              <a:pt x="7" y="4"/>
                            </a:lnTo>
                            <a:lnTo>
                              <a:pt x="2" y="8"/>
                            </a:lnTo>
                            <a:lnTo>
                              <a:pt x="1" y="11"/>
                            </a:lnTo>
                            <a:lnTo>
                              <a:pt x="0" y="14"/>
                            </a:lnTo>
                            <a:lnTo>
                              <a:pt x="0" y="73"/>
                            </a:lnTo>
                            <a:lnTo>
                              <a:pt x="1" y="76"/>
                            </a:lnTo>
                            <a:lnTo>
                              <a:pt x="2" y="79"/>
                            </a:lnTo>
                            <a:lnTo>
                              <a:pt x="7" y="83"/>
                            </a:lnTo>
                            <a:lnTo>
                              <a:pt x="15" y="86"/>
                            </a:lnTo>
                            <a:lnTo>
                              <a:pt x="25" y="87"/>
                            </a:lnTo>
                            <a:lnTo>
                              <a:pt x="35" y="86"/>
                            </a:lnTo>
                            <a:lnTo>
                              <a:pt x="44" y="83"/>
                            </a:lnTo>
                            <a:lnTo>
                              <a:pt x="49" y="79"/>
                            </a:lnTo>
                            <a:lnTo>
                              <a:pt x="51" y="76"/>
                            </a:lnTo>
                            <a:lnTo>
                              <a:pt x="51" y="73"/>
                            </a:lnTo>
                            <a:lnTo>
                              <a:pt x="51" y="14"/>
                            </a:lnTo>
                            <a:lnTo>
                              <a:pt x="51" y="11"/>
                            </a:lnTo>
                            <a:lnTo>
                              <a:pt x="49" y="8"/>
                            </a:lnTo>
                            <a:lnTo>
                              <a:pt x="44" y="4"/>
                            </a:lnTo>
                            <a:lnTo>
                              <a:pt x="35" y="1"/>
                            </a:lnTo>
                            <a:lnTo>
                              <a:pt x="25" y="0"/>
                            </a:lnTo>
                          </a:path>
                        </a:pathLst>
                      </a:cu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86" name="任意多边形 6485"/>
                      <p:cNvSpPr/>
                      <p:nvPr/>
                    </p:nvSpPr>
                    <p:spPr>
                      <a:xfrm>
                        <a:off x="0" y="0"/>
                        <a:ext cx="52" cy="8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2" h="88">
                            <a:moveTo>
                              <a:pt x="25" y="0"/>
                            </a:moveTo>
                            <a:lnTo>
                              <a:pt x="15" y="1"/>
                            </a:lnTo>
                            <a:lnTo>
                              <a:pt x="7" y="4"/>
                            </a:lnTo>
                            <a:lnTo>
                              <a:pt x="2" y="8"/>
                            </a:lnTo>
                            <a:lnTo>
                              <a:pt x="1" y="11"/>
                            </a:lnTo>
                            <a:lnTo>
                              <a:pt x="0" y="14"/>
                            </a:lnTo>
                            <a:lnTo>
                              <a:pt x="0" y="73"/>
                            </a:lnTo>
                            <a:lnTo>
                              <a:pt x="1" y="76"/>
                            </a:lnTo>
                            <a:lnTo>
                              <a:pt x="2" y="79"/>
                            </a:lnTo>
                            <a:lnTo>
                              <a:pt x="7" y="83"/>
                            </a:lnTo>
                            <a:lnTo>
                              <a:pt x="15" y="86"/>
                            </a:lnTo>
                            <a:lnTo>
                              <a:pt x="25" y="87"/>
                            </a:lnTo>
                            <a:lnTo>
                              <a:pt x="35" y="86"/>
                            </a:lnTo>
                            <a:lnTo>
                              <a:pt x="44" y="83"/>
                            </a:lnTo>
                            <a:lnTo>
                              <a:pt x="49" y="79"/>
                            </a:lnTo>
                            <a:lnTo>
                              <a:pt x="51" y="76"/>
                            </a:lnTo>
                            <a:lnTo>
                              <a:pt x="51" y="73"/>
                            </a:lnTo>
                            <a:lnTo>
                              <a:pt x="51" y="14"/>
                            </a:lnTo>
                            <a:lnTo>
                              <a:pt x="51" y="11"/>
                            </a:lnTo>
                            <a:lnTo>
                              <a:pt x="49" y="8"/>
                            </a:lnTo>
                            <a:lnTo>
                              <a:pt x="44" y="4"/>
                            </a:lnTo>
                            <a:lnTo>
                              <a:pt x="35" y="1"/>
                            </a:lnTo>
                            <a:lnTo>
                              <a:pt x="25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87" name="任意多边形 6486"/>
                      <p:cNvSpPr/>
                      <p:nvPr/>
                    </p:nvSpPr>
                    <p:spPr>
                      <a:xfrm>
                        <a:off x="0" y="14"/>
                        <a:ext cx="52" cy="14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2" h="14">
                            <a:moveTo>
                              <a:pt x="0" y="0"/>
                            </a:moveTo>
                            <a:lnTo>
                              <a:pt x="1" y="3"/>
                            </a:lnTo>
                            <a:lnTo>
                              <a:pt x="2" y="5"/>
                            </a:lnTo>
                            <a:lnTo>
                              <a:pt x="7" y="9"/>
                            </a:lnTo>
                            <a:lnTo>
                              <a:pt x="15" y="12"/>
                            </a:lnTo>
                            <a:lnTo>
                              <a:pt x="25" y="13"/>
                            </a:lnTo>
                            <a:lnTo>
                              <a:pt x="35" y="12"/>
                            </a:lnTo>
                            <a:lnTo>
                              <a:pt x="44" y="9"/>
                            </a:lnTo>
                            <a:lnTo>
                              <a:pt x="49" y="5"/>
                            </a:lnTo>
                            <a:lnTo>
                              <a:pt x="51" y="3"/>
                            </a:lnTo>
                            <a:lnTo>
                              <a:pt x="51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488" name="任意多边形 6487"/>
                    <p:cNvSpPr/>
                    <p:nvPr/>
                  </p:nvSpPr>
                  <p:spPr>
                    <a:xfrm>
                      <a:off x="0" y="0"/>
                      <a:ext cx="186" cy="69"/>
                    </a:xfrm>
                    <a:custGeom>
                      <a:avLst/>
                      <a:gdLst/>
                      <a:ahLst/>
                      <a:cxnLst/>
                      <a:pathLst>
                        <a:path w="186" h="69">
                          <a:moveTo>
                            <a:pt x="11" y="0"/>
                          </a:moveTo>
                          <a:lnTo>
                            <a:pt x="7" y="1"/>
                          </a:lnTo>
                          <a:lnTo>
                            <a:pt x="3" y="3"/>
                          </a:lnTo>
                          <a:lnTo>
                            <a:pt x="1" y="7"/>
                          </a:lnTo>
                          <a:lnTo>
                            <a:pt x="0" y="11"/>
                          </a:lnTo>
                          <a:lnTo>
                            <a:pt x="0" y="57"/>
                          </a:lnTo>
                          <a:lnTo>
                            <a:pt x="1" y="61"/>
                          </a:lnTo>
                          <a:lnTo>
                            <a:pt x="3" y="65"/>
                          </a:lnTo>
                          <a:lnTo>
                            <a:pt x="7" y="67"/>
                          </a:lnTo>
                          <a:lnTo>
                            <a:pt x="11" y="68"/>
                          </a:lnTo>
                          <a:lnTo>
                            <a:pt x="174" y="68"/>
                          </a:lnTo>
                          <a:lnTo>
                            <a:pt x="178" y="67"/>
                          </a:lnTo>
                          <a:lnTo>
                            <a:pt x="182" y="65"/>
                          </a:lnTo>
                          <a:lnTo>
                            <a:pt x="184" y="61"/>
                          </a:lnTo>
                          <a:lnTo>
                            <a:pt x="185" y="57"/>
                          </a:lnTo>
                          <a:lnTo>
                            <a:pt x="185" y="11"/>
                          </a:lnTo>
                          <a:lnTo>
                            <a:pt x="184" y="7"/>
                          </a:lnTo>
                          <a:lnTo>
                            <a:pt x="182" y="3"/>
                          </a:lnTo>
                          <a:lnTo>
                            <a:pt x="178" y="1"/>
                          </a:lnTo>
                          <a:lnTo>
                            <a:pt x="174" y="0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solidFill>
                      <a:srgbClr val="777777"/>
                    </a:solidFill>
                    <a:ln w="12700" cap="rnd" cmpd="sng">
                      <a:solidFill>
                        <a:srgbClr val="DADAD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489" name="直接连接符 6488"/>
                  <p:cNvSpPr/>
                  <p:nvPr/>
                </p:nvSpPr>
                <p:spPr>
                  <a:xfrm>
                    <a:off x="830" y="318"/>
                    <a:ext cx="110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90" name="直接连接符 6489"/>
                  <p:cNvSpPr/>
                  <p:nvPr/>
                </p:nvSpPr>
                <p:spPr>
                  <a:xfrm flipH="1">
                    <a:off x="939" y="322"/>
                    <a:ext cx="1" cy="32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91" name="直接连接符 6490"/>
                  <p:cNvSpPr/>
                  <p:nvPr/>
                </p:nvSpPr>
                <p:spPr>
                  <a:xfrm flipV="1">
                    <a:off x="1033" y="292"/>
                    <a:ext cx="0" cy="53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492" name="直接连接符 6491"/>
                  <p:cNvSpPr/>
                  <p:nvPr/>
                </p:nvSpPr>
                <p:spPr>
                  <a:xfrm>
                    <a:off x="1043" y="288"/>
                    <a:ext cx="182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grpSp>
                <p:nvGrpSpPr>
                  <p:cNvPr id="6493" name="组合 6492"/>
                  <p:cNvGrpSpPr/>
                  <p:nvPr/>
                </p:nvGrpSpPr>
                <p:grpSpPr>
                  <a:xfrm>
                    <a:off x="1097" y="244"/>
                    <a:ext cx="67" cy="61"/>
                    <a:chOff x="0" y="0"/>
                    <a:chExt cx="67" cy="61"/>
                  </a:xfrm>
                </p:grpSpPr>
                <p:grpSp>
                  <p:nvGrpSpPr>
                    <p:cNvPr id="6494" name="组合 6493"/>
                    <p:cNvGrpSpPr/>
                    <p:nvPr/>
                  </p:nvGrpSpPr>
                  <p:grpSpPr>
                    <a:xfrm>
                      <a:off x="0" y="26"/>
                      <a:ext cx="67" cy="35"/>
                      <a:chOff x="0" y="0"/>
                      <a:chExt cx="67" cy="35"/>
                    </a:xfrm>
                  </p:grpSpPr>
                  <p:sp>
                    <p:nvSpPr>
                      <p:cNvPr id="6495" name="任意多边形 6494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96" name="任意多边形 6495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497" name="直接连接符 6496"/>
                    <p:cNvSpPr/>
                    <p:nvPr/>
                  </p:nvSpPr>
                  <p:spPr>
                    <a:xfrm flipV="1">
                      <a:off x="33" y="17"/>
                      <a:ext cx="0" cy="22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EAEAE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grpSp>
                  <p:nvGrpSpPr>
                    <p:cNvPr id="6498" name="组合 6497"/>
                    <p:cNvGrpSpPr/>
                    <p:nvPr/>
                  </p:nvGrpSpPr>
                  <p:grpSpPr>
                    <a:xfrm>
                      <a:off x="8" y="0"/>
                      <a:ext cx="51" cy="18"/>
                      <a:chOff x="0" y="0"/>
                      <a:chExt cx="51" cy="18"/>
                    </a:xfrm>
                  </p:grpSpPr>
                  <p:sp>
                    <p:nvSpPr>
                      <p:cNvPr id="6499" name="任意多边形 6498"/>
                      <p:cNvSpPr/>
                      <p:nvPr/>
                    </p:nvSpPr>
                    <p:spPr>
                      <a:xfrm>
                        <a:off x="0" y="0"/>
                        <a:ext cx="51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18">
                            <a:moveTo>
                              <a:pt x="0" y="9"/>
                            </a:moveTo>
                            <a:lnTo>
                              <a:pt x="5" y="0"/>
                            </a:lnTo>
                            <a:lnTo>
                              <a:pt x="25" y="0"/>
                            </a:lnTo>
                            <a:lnTo>
                              <a:pt x="45" y="0"/>
                            </a:lnTo>
                            <a:lnTo>
                              <a:pt x="50" y="9"/>
                            </a:lnTo>
                            <a:lnTo>
                              <a:pt x="50" y="17"/>
                            </a:lnTo>
                            <a:lnTo>
                              <a:pt x="0" y="17"/>
                            </a:lnTo>
                            <a:lnTo>
                              <a:pt x="0" y="9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500" name="任意多边形 6499"/>
                      <p:cNvSpPr/>
                      <p:nvPr/>
                    </p:nvSpPr>
                    <p:spPr>
                      <a:xfrm>
                        <a:off x="0" y="0"/>
                        <a:ext cx="51" cy="18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18">
                            <a:moveTo>
                              <a:pt x="0" y="9"/>
                            </a:moveTo>
                            <a:lnTo>
                              <a:pt x="5" y="0"/>
                            </a:lnTo>
                            <a:lnTo>
                              <a:pt x="25" y="0"/>
                            </a:lnTo>
                            <a:lnTo>
                              <a:pt x="45" y="0"/>
                            </a:lnTo>
                            <a:lnTo>
                              <a:pt x="50" y="9"/>
                            </a:lnTo>
                            <a:lnTo>
                              <a:pt x="50" y="17"/>
                            </a:lnTo>
                            <a:lnTo>
                              <a:pt x="0" y="17"/>
                            </a:lnTo>
                            <a:lnTo>
                              <a:pt x="0" y="9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6501" name="直接连接符 6500"/>
                  <p:cNvSpPr/>
                  <p:nvPr/>
                </p:nvSpPr>
                <p:spPr>
                  <a:xfrm>
                    <a:off x="1045" y="478"/>
                    <a:ext cx="1" cy="7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02" name="直接连接符 6501"/>
                  <p:cNvSpPr/>
                  <p:nvPr/>
                </p:nvSpPr>
                <p:spPr>
                  <a:xfrm flipH="1">
                    <a:off x="638" y="549"/>
                    <a:ext cx="407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grpSp>
                <p:nvGrpSpPr>
                  <p:cNvPr id="6503" name="组合 6502"/>
                  <p:cNvGrpSpPr/>
                  <p:nvPr/>
                </p:nvGrpSpPr>
                <p:grpSpPr>
                  <a:xfrm>
                    <a:off x="788" y="506"/>
                    <a:ext cx="67" cy="63"/>
                    <a:chOff x="0" y="0"/>
                    <a:chExt cx="67" cy="63"/>
                  </a:xfrm>
                </p:grpSpPr>
                <p:grpSp>
                  <p:nvGrpSpPr>
                    <p:cNvPr id="6504" name="组合 6503"/>
                    <p:cNvGrpSpPr/>
                    <p:nvPr/>
                  </p:nvGrpSpPr>
                  <p:grpSpPr>
                    <a:xfrm>
                      <a:off x="0" y="28"/>
                      <a:ext cx="67" cy="35"/>
                      <a:chOff x="0" y="0"/>
                      <a:chExt cx="67" cy="35"/>
                    </a:xfrm>
                  </p:grpSpPr>
                  <p:sp>
                    <p:nvSpPr>
                      <p:cNvPr id="6505" name="任意多边形 6504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506" name="任意多边形 6505"/>
                      <p:cNvSpPr/>
                      <p:nvPr/>
                    </p:nvSpPr>
                    <p:spPr>
                      <a:xfrm>
                        <a:off x="0" y="0"/>
                        <a:ext cx="67" cy="35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67" h="35">
                            <a:moveTo>
                              <a:pt x="66" y="0"/>
                            </a:moveTo>
                            <a:lnTo>
                              <a:pt x="66" y="34"/>
                            </a:lnTo>
                            <a:lnTo>
                              <a:pt x="0" y="0"/>
                            </a:lnTo>
                            <a:lnTo>
                              <a:pt x="0" y="34"/>
                            </a:lnTo>
                            <a:lnTo>
                              <a:pt x="6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507" name="直接连接符 6506"/>
                    <p:cNvSpPr/>
                    <p:nvPr/>
                  </p:nvSpPr>
                  <p:spPr>
                    <a:xfrm flipV="1">
                      <a:off x="33" y="19"/>
                      <a:ext cx="0" cy="22"/>
                    </a:xfrm>
                    <a:prstGeom prst="line">
                      <a:avLst/>
                    </a:prstGeom>
                    <a:ln w="12700" cap="flat" cmpd="sng">
                      <a:solidFill>
                        <a:srgbClr val="EAEAE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grpSp>
                  <p:nvGrpSpPr>
                    <p:cNvPr id="6508" name="组合 6507"/>
                    <p:cNvGrpSpPr/>
                    <p:nvPr/>
                  </p:nvGrpSpPr>
                  <p:grpSpPr>
                    <a:xfrm>
                      <a:off x="8" y="0"/>
                      <a:ext cx="51" cy="20"/>
                      <a:chOff x="0" y="0"/>
                      <a:chExt cx="51" cy="20"/>
                    </a:xfrm>
                  </p:grpSpPr>
                  <p:sp>
                    <p:nvSpPr>
                      <p:cNvPr id="6509" name="任意多边形 6508"/>
                      <p:cNvSpPr/>
                      <p:nvPr/>
                    </p:nvSpPr>
                    <p:spPr>
                      <a:xfrm>
                        <a:off x="0" y="0"/>
                        <a:ext cx="51" cy="20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20">
                            <a:moveTo>
                              <a:pt x="0" y="10"/>
                            </a:moveTo>
                            <a:lnTo>
                              <a:pt x="5" y="5"/>
                            </a:lnTo>
                            <a:lnTo>
                              <a:pt x="23" y="0"/>
                            </a:lnTo>
                            <a:lnTo>
                              <a:pt x="41" y="5"/>
                            </a:lnTo>
                            <a:lnTo>
                              <a:pt x="50" y="5"/>
                            </a:lnTo>
                            <a:lnTo>
                              <a:pt x="50" y="10"/>
                            </a:lnTo>
                            <a:lnTo>
                              <a:pt x="50" y="19"/>
                            </a:lnTo>
                            <a:lnTo>
                              <a:pt x="0" y="19"/>
                            </a:lnTo>
                            <a:lnTo>
                              <a:pt x="0" y="10"/>
                            </a:lnTo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510" name="任意多边形 6509"/>
                      <p:cNvSpPr/>
                      <p:nvPr/>
                    </p:nvSpPr>
                    <p:spPr>
                      <a:xfrm>
                        <a:off x="0" y="0"/>
                        <a:ext cx="51" cy="20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1" h="20">
                            <a:moveTo>
                              <a:pt x="0" y="10"/>
                            </a:moveTo>
                            <a:lnTo>
                              <a:pt x="5" y="5"/>
                            </a:lnTo>
                            <a:lnTo>
                              <a:pt x="23" y="0"/>
                            </a:lnTo>
                            <a:lnTo>
                              <a:pt x="41" y="5"/>
                            </a:lnTo>
                            <a:lnTo>
                              <a:pt x="50" y="5"/>
                            </a:lnTo>
                            <a:lnTo>
                              <a:pt x="50" y="10"/>
                            </a:lnTo>
                            <a:lnTo>
                              <a:pt x="50" y="19"/>
                            </a:lnTo>
                            <a:lnTo>
                              <a:pt x="0" y="19"/>
                            </a:lnTo>
                            <a:lnTo>
                              <a:pt x="0" y="1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EAEAE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6511" name="组合 6510"/>
                  <p:cNvGrpSpPr/>
                  <p:nvPr/>
                </p:nvGrpSpPr>
                <p:grpSpPr>
                  <a:xfrm>
                    <a:off x="1225" y="276"/>
                    <a:ext cx="88" cy="75"/>
                    <a:chOff x="0" y="0"/>
                    <a:chExt cx="88" cy="75"/>
                  </a:xfrm>
                </p:grpSpPr>
                <p:grpSp>
                  <p:nvGrpSpPr>
                    <p:cNvPr id="6512" name="组合 6511"/>
                    <p:cNvGrpSpPr/>
                    <p:nvPr/>
                  </p:nvGrpSpPr>
                  <p:grpSpPr>
                    <a:xfrm>
                      <a:off x="0" y="0"/>
                      <a:ext cx="58" cy="29"/>
                      <a:chOff x="0" y="0"/>
                      <a:chExt cx="58" cy="29"/>
                    </a:xfrm>
                  </p:grpSpPr>
                  <p:sp>
                    <p:nvSpPr>
                      <p:cNvPr id="6513" name="矩形 6512"/>
                      <p:cNvSpPr/>
                      <p:nvPr/>
                    </p:nvSpPr>
                    <p:spPr>
                      <a:xfrm>
                        <a:off x="0" y="0"/>
                        <a:ext cx="58" cy="29"/>
                      </a:xfrm>
                      <a:prstGeom prst="rect">
                        <a:avLst/>
                      </a:pr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514" name="矩形 6513"/>
                      <p:cNvSpPr/>
                      <p:nvPr/>
                    </p:nvSpPr>
                    <p:spPr>
                      <a:xfrm>
                        <a:off x="0" y="0"/>
                        <a:ext cx="58" cy="29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DADADA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6515" name="组合 6514"/>
                    <p:cNvGrpSpPr/>
                    <p:nvPr/>
                  </p:nvGrpSpPr>
                  <p:grpSpPr>
                    <a:xfrm>
                      <a:off x="14" y="22"/>
                      <a:ext cx="74" cy="53"/>
                      <a:chOff x="0" y="0"/>
                      <a:chExt cx="74" cy="53"/>
                    </a:xfrm>
                  </p:grpSpPr>
                  <p:sp>
                    <p:nvSpPr>
                      <p:cNvPr id="6516" name="任意多边形 6515"/>
                      <p:cNvSpPr/>
                      <p:nvPr/>
                    </p:nvSpPr>
                    <p:spPr>
                      <a:xfrm>
                        <a:off x="0" y="0"/>
                        <a:ext cx="74" cy="53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74" h="53">
                            <a:moveTo>
                              <a:pt x="36" y="0"/>
                            </a:moveTo>
                            <a:lnTo>
                              <a:pt x="73" y="52"/>
                            </a:lnTo>
                            <a:lnTo>
                              <a:pt x="0" y="52"/>
                            </a:lnTo>
                            <a:lnTo>
                              <a:pt x="36" y="0"/>
                            </a:lnTo>
                          </a:path>
                        </a:pathLst>
                      </a:cu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517" name="任意多边形 6516"/>
                      <p:cNvSpPr/>
                      <p:nvPr/>
                    </p:nvSpPr>
                    <p:spPr>
                      <a:xfrm>
                        <a:off x="0" y="0"/>
                        <a:ext cx="74" cy="53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74" h="53">
                            <a:moveTo>
                              <a:pt x="36" y="0"/>
                            </a:moveTo>
                            <a:lnTo>
                              <a:pt x="73" y="52"/>
                            </a:lnTo>
                            <a:lnTo>
                              <a:pt x="0" y="52"/>
                            </a:lnTo>
                            <a:lnTo>
                              <a:pt x="36" y="0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6518" name="椭圆 6517"/>
                    <p:cNvSpPr/>
                    <p:nvPr/>
                  </p:nvSpPr>
                  <p:spPr>
                    <a:xfrm>
                      <a:off x="17" y="4"/>
                      <a:ext cx="65" cy="58"/>
                    </a:xfrm>
                    <a:prstGeom prst="ellipse">
                      <a:avLst/>
                    </a:prstGeom>
                    <a:solidFill>
                      <a:srgbClr val="777777"/>
                    </a:solidFill>
                    <a:ln w="12700" cap="flat" cmpd="sng">
                      <a:solidFill>
                        <a:srgbClr val="DADAD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519" name="组合 6518"/>
                  <p:cNvGrpSpPr/>
                  <p:nvPr/>
                </p:nvGrpSpPr>
                <p:grpSpPr>
                  <a:xfrm>
                    <a:off x="514" y="456"/>
                    <a:ext cx="113" cy="184"/>
                    <a:chOff x="0" y="0"/>
                    <a:chExt cx="113" cy="184"/>
                  </a:xfrm>
                </p:grpSpPr>
                <p:sp>
                  <p:nvSpPr>
                    <p:cNvPr id="6520" name="椭圆 6519"/>
                    <p:cNvSpPr/>
                    <p:nvPr/>
                  </p:nvSpPr>
                  <p:spPr>
                    <a:xfrm>
                      <a:off x="2" y="41"/>
                      <a:ext cx="111" cy="96"/>
                    </a:xfrm>
                    <a:prstGeom prst="ellipse">
                      <a:avLst/>
                    </a:prstGeom>
                    <a:solidFill>
                      <a:srgbClr val="777777"/>
                    </a:solidFill>
                    <a:ln w="12700" cap="flat" cmpd="sng">
                      <a:solidFill>
                        <a:srgbClr val="DADADA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grpSp>
                  <p:nvGrpSpPr>
                    <p:cNvPr id="6521" name="组合 6520"/>
                    <p:cNvGrpSpPr/>
                    <p:nvPr/>
                  </p:nvGrpSpPr>
                  <p:grpSpPr>
                    <a:xfrm>
                      <a:off x="0" y="0"/>
                      <a:ext cx="106" cy="184"/>
                      <a:chOff x="0" y="0"/>
                      <a:chExt cx="106" cy="184"/>
                    </a:xfrm>
                  </p:grpSpPr>
                  <p:sp>
                    <p:nvSpPr>
                      <p:cNvPr id="6522" name="任意多边形 6521"/>
                      <p:cNvSpPr/>
                      <p:nvPr/>
                    </p:nvSpPr>
                    <p:spPr>
                      <a:xfrm>
                        <a:off x="0" y="0"/>
                        <a:ext cx="106" cy="184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106" h="184">
                            <a:moveTo>
                              <a:pt x="105" y="0"/>
                            </a:moveTo>
                            <a:lnTo>
                              <a:pt x="20" y="102"/>
                            </a:lnTo>
                            <a:lnTo>
                              <a:pt x="89" y="73"/>
                            </a:lnTo>
                            <a:lnTo>
                              <a:pt x="0" y="183"/>
                            </a:lnTo>
                            <a:lnTo>
                              <a:pt x="105" y="0"/>
                            </a:lnTo>
                          </a:path>
                        </a:pathLst>
                      </a:custGeom>
                      <a:solidFill>
                        <a:srgbClr val="777777"/>
                      </a:solidFill>
                      <a:ln w="9525">
                        <a:noFill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6523" name="任意多边形 6522"/>
                      <p:cNvSpPr/>
                      <p:nvPr/>
                    </p:nvSpPr>
                    <p:spPr>
                      <a:xfrm>
                        <a:off x="0" y="0"/>
                        <a:ext cx="106" cy="184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106" h="184">
                            <a:moveTo>
                              <a:pt x="105" y="0"/>
                            </a:moveTo>
                            <a:lnTo>
                              <a:pt x="20" y="102"/>
                            </a:lnTo>
                            <a:lnTo>
                              <a:pt x="89" y="73"/>
                            </a:lnTo>
                            <a:lnTo>
                              <a:pt x="0" y="183"/>
                            </a:lnTo>
                          </a:path>
                        </a:pathLst>
                      </a:custGeom>
                      <a:noFill/>
                      <a:ln w="12700" cap="rnd" cmpd="sng">
                        <a:solidFill>
                          <a:srgbClr val="DADADA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6524" name="直接连接符 6523"/>
                  <p:cNvSpPr/>
                  <p:nvPr/>
                </p:nvSpPr>
                <p:spPr>
                  <a:xfrm>
                    <a:off x="331" y="541"/>
                    <a:ext cx="179" cy="1"/>
                  </a:xfrm>
                  <a:prstGeom prst="line">
                    <a:avLst/>
                  </a:prstGeom>
                  <a:ln w="12700" cap="flat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525" name="任意多边形 6524"/>
                  <p:cNvSpPr/>
                  <p:nvPr/>
                </p:nvSpPr>
                <p:spPr>
                  <a:xfrm>
                    <a:off x="297" y="506"/>
                    <a:ext cx="141" cy="66"/>
                  </a:xfrm>
                  <a:custGeom>
                    <a:avLst/>
                    <a:gdLst/>
                    <a:ahLst/>
                    <a:cxnLst/>
                    <a:pathLst>
                      <a:path w="141" h="66">
                        <a:moveTo>
                          <a:pt x="11" y="0"/>
                        </a:moveTo>
                        <a:lnTo>
                          <a:pt x="7" y="1"/>
                        </a:lnTo>
                        <a:lnTo>
                          <a:pt x="3" y="3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54"/>
                        </a:lnTo>
                        <a:lnTo>
                          <a:pt x="1" y="58"/>
                        </a:lnTo>
                        <a:lnTo>
                          <a:pt x="3" y="62"/>
                        </a:lnTo>
                        <a:lnTo>
                          <a:pt x="7" y="64"/>
                        </a:lnTo>
                        <a:lnTo>
                          <a:pt x="11" y="65"/>
                        </a:lnTo>
                        <a:lnTo>
                          <a:pt x="129" y="65"/>
                        </a:lnTo>
                        <a:lnTo>
                          <a:pt x="133" y="64"/>
                        </a:lnTo>
                        <a:lnTo>
                          <a:pt x="137" y="62"/>
                        </a:lnTo>
                        <a:lnTo>
                          <a:pt x="139" y="58"/>
                        </a:lnTo>
                        <a:lnTo>
                          <a:pt x="140" y="54"/>
                        </a:lnTo>
                        <a:lnTo>
                          <a:pt x="140" y="11"/>
                        </a:lnTo>
                        <a:lnTo>
                          <a:pt x="139" y="7"/>
                        </a:lnTo>
                        <a:lnTo>
                          <a:pt x="137" y="3"/>
                        </a:lnTo>
                        <a:lnTo>
                          <a:pt x="133" y="1"/>
                        </a:lnTo>
                        <a:lnTo>
                          <a:pt x="129" y="0"/>
                        </a:lnTo>
                        <a:lnTo>
                          <a:pt x="11" y="0"/>
                        </a:lnTo>
                      </a:path>
                    </a:pathLst>
                  </a:custGeom>
                  <a:solidFill>
                    <a:srgbClr val="777777"/>
                  </a:solidFill>
                  <a:ln w="12700" cap="rnd" cmpd="sng">
                    <a:solidFill>
                      <a:srgbClr val="DADADA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pic>
              <p:nvPicPr>
                <p:cNvPr id="6526" name="图片 6525" descr="SNAG-0013"/>
                <p:cNvPicPr>
                  <a:picLocks noChangeAspect="1"/>
                </p:cNvPicPr>
                <p:nvPr/>
              </p:nvPicPr>
              <p:blipFill>
                <a:blip r:embed="rId15"/>
                <a:srcRect l="18028" t="18585" r="3099" b="23238"/>
                <a:stretch>
                  <a:fillRect/>
                </a:stretch>
              </p:blipFill>
              <p:spPr>
                <a:xfrm>
                  <a:off x="269" y="10"/>
                  <a:ext cx="1068" cy="80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  <a:effectLst>
                  <a:outerShdw dist="53882" dir="2699999" algn="ctr" rotWithShape="0">
                    <a:srgbClr val="808080">
                      <a:alpha val="50000"/>
                    </a:srgbClr>
                  </a:outerShdw>
                </a:effectLst>
              </p:spPr>
            </p:pic>
          </p:grpSp>
        </p:grpSp>
        <p:sp>
          <p:nvSpPr>
            <p:cNvPr id="6527" name="矩形 6526"/>
            <p:cNvSpPr/>
            <p:nvPr/>
          </p:nvSpPr>
          <p:spPr>
            <a:xfrm>
              <a:off x="14760" y="600"/>
              <a:ext cx="1320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分布式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系统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28" name="直接连接符 6527"/>
            <p:cNvSpPr/>
            <p:nvPr/>
          </p:nvSpPr>
          <p:spPr>
            <a:xfrm>
              <a:off x="13320" y="2880"/>
              <a:ext cx="0" cy="132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29" name="矩形 6528"/>
            <p:cNvSpPr/>
            <p:nvPr/>
          </p:nvSpPr>
          <p:spPr>
            <a:xfrm>
              <a:off x="10680" y="1200"/>
              <a:ext cx="1206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资产管理系统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30" name="直接连接符 6529"/>
            <p:cNvSpPr/>
            <p:nvPr/>
          </p:nvSpPr>
          <p:spPr>
            <a:xfrm>
              <a:off x="12360" y="1320"/>
              <a:ext cx="0" cy="2760"/>
            </a:xfrm>
            <a:prstGeom prst="line">
              <a:avLst/>
            </a:prstGeom>
            <a:ln w="25400" cap="flat" cmpd="sng">
              <a:solidFill>
                <a:srgbClr val="006600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6531" name="图片 653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480" y="2520"/>
              <a:ext cx="1800" cy="9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532" name="矩形 6531"/>
            <p:cNvSpPr/>
            <p:nvPr/>
          </p:nvSpPr>
          <p:spPr>
            <a:xfrm>
              <a:off x="12480" y="2040"/>
              <a:ext cx="1320" cy="51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开放接口与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  <a:p>
              <a:pPr defTabSz="665480">
                <a:lnSpc>
                  <a:spcPct val="80000"/>
                </a:lnSpc>
              </a:pPr>
              <a:r>
                <a:rPr lang="zh-CN" altLang="en-US" sz="1000" b="1" dirty="0">
                  <a:solidFill>
                    <a:srgbClr val="000099"/>
                  </a:solidFill>
                  <a:latin typeface="Arial" panose="020B0604020202020204" pitchFamily="34" charset="0"/>
                </a:rPr>
                <a:t>高级应用</a:t>
              </a:r>
              <a:endParaRPr lang="zh-CN" altLang="en-US" sz="1000" b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533" name="组合 6532"/>
            <p:cNvGrpSpPr>
              <a:grpSpLocks noChangeAspect="1"/>
            </p:cNvGrpSpPr>
            <p:nvPr/>
          </p:nvGrpSpPr>
          <p:grpSpPr>
            <a:xfrm>
              <a:off x="12000" y="840"/>
              <a:ext cx="910" cy="960"/>
              <a:chOff x="0" y="0"/>
              <a:chExt cx="750" cy="672"/>
            </a:xfrm>
          </p:grpSpPr>
          <p:pic>
            <p:nvPicPr>
              <p:cNvPr id="6534" name="图片 6533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0" y="0"/>
                <a:ext cx="750" cy="67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6535" name="图片 6534" descr="im3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4" y="68"/>
                <a:ext cx="378" cy="25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：典型工业控制网络结构</a:t>
            </a:r>
            <a:endParaRPr lang="zh-CN" altLang="en-US"/>
          </a:p>
        </p:txBody>
      </p:sp>
      <p:pic>
        <p:nvPicPr>
          <p:cNvPr id="263174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5" y="1218565"/>
            <a:ext cx="6537960" cy="4903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例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：典型工业控制网络结构</a:t>
            </a:r>
            <a:endParaRPr lang="zh-CN" altLang="en-US"/>
          </a:p>
        </p:txBody>
      </p:sp>
      <p:pic>
        <p:nvPicPr>
          <p:cNvPr id="283685" name="图片 5" descr="ECS-700系统结构图V11_2010012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69875" y="2143443"/>
            <a:ext cx="8604250" cy="3197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3862" name="标题 633861"/>
          <p:cNvSpPr>
            <a:spLocks noGrp="1"/>
          </p:cNvSpPr>
          <p:nvPr>
            <p:ph type="ctrTitle"/>
          </p:nvPr>
        </p:nvSpPr>
        <p:spPr>
          <a:xfrm>
            <a:off x="179388" y="3068638"/>
            <a:ext cx="8208962" cy="2447925"/>
          </a:xfrm>
        </p:spPr>
        <p:txBody>
          <a:bodyPr anchor="t"/>
          <a:p>
            <a:pPr algn="ctr" defTabSz="914400">
              <a:buSzTx/>
            </a:pPr>
            <a:r>
              <a:rPr lang="zh-CN" altLang="en-US" sz="4800" kern="120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第二节</a:t>
            </a:r>
            <a:br>
              <a:rPr lang="zh-CN" altLang="en-US" sz="54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br>
              <a:rPr lang="zh-CN" altLang="en-US" sz="12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工业控制网络特点</a:t>
            </a:r>
            <a:endParaRPr lang="zh-CN" altLang="en-US" sz="4800" kern="120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工业控制网络特点</a:t>
            </a:r>
            <a:endParaRPr lang="zh-CN" alt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工业控制网络集成了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3C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技术，是信息技术、数字化、智能化网络发展到现场的结果。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应用于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工业现场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网络节点多为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专业设备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传输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测控数据</a:t>
            </a:r>
            <a:r>
              <a:rPr lang="zh-CN" altLang="en-US" sz="2400" dirty="0">
                <a:ea typeface="宋体" panose="02010600030101010101" pitchFamily="2" charset="-122"/>
              </a:rPr>
              <a:t>任务</a:t>
            </a:r>
            <a:endParaRPr lang="zh-CN" altLang="en-US" sz="24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满足对控制的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实时性要求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dirty="0">
                <a:ea typeface="宋体" panose="02010600030101010101" pitchFamily="2" charset="-122"/>
              </a:rPr>
              <a:t>满足工厂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监控要求</a:t>
            </a:r>
            <a:endParaRPr lang="zh-CN" altLang="en-US" sz="24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588" y="146050"/>
            <a:ext cx="8229600" cy="768350"/>
          </a:xfrm>
        </p:spPr>
        <p:txBody>
          <a:bodyPr/>
          <a:p>
            <a:r>
              <a:rPr lang="zh-CN" altLang="en-US"/>
              <a:t>工业控制网络特点</a:t>
            </a:r>
            <a:r>
              <a:rPr lang="en-US" altLang="zh-CN"/>
              <a:t>---</a:t>
            </a:r>
            <a:r>
              <a:rPr lang="zh-CN" altLang="en-US">
                <a:solidFill>
                  <a:schemeClr val="tx1"/>
                </a:solidFill>
              </a:rPr>
              <a:t>实时性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4520" y="1549400"/>
            <a:ext cx="5913755" cy="375920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控制指令下发需及时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数据采集信息需及时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控制指令的时序要求</a:t>
            </a: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</a:rPr>
              <a:t>......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工业控制网络特点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开放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性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6765" y="1266190"/>
            <a:ext cx="7421245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工业控制网络特点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可靠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83920" y="1294130"/>
            <a:ext cx="6021705" cy="489585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可使用性好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平均故障间隔时间长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容错能力强</a:t>
            </a:r>
            <a:endParaRPr lang="en-US" altLang="zh-CN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可维护性强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......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2546" name="标题 49254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课程目的</a:t>
            </a:r>
            <a:endParaRPr lang="zh-CN" altLang="en-US" dirty="0"/>
          </a:p>
        </p:txBody>
      </p:sp>
      <p:sp>
        <p:nvSpPr>
          <p:cNvPr id="492547" name="文本占位符 492546"/>
          <p:cNvSpPr>
            <a:spLocks noGrp="1"/>
          </p:cNvSpPr>
          <p:nvPr>
            <p:ph type="body" idx="1"/>
          </p:nvPr>
        </p:nvSpPr>
        <p:spPr>
          <a:xfrm>
            <a:off x="179388" y="1289050"/>
            <a:ext cx="8008937" cy="700088"/>
          </a:xfrm>
        </p:spPr>
        <p:txBody>
          <a:bodyPr/>
          <a:p>
            <a:pPr>
              <a:buNone/>
            </a:pPr>
            <a:r>
              <a:rPr lang="zh-CN" altLang="en-US" dirty="0">
                <a:ea typeface="楷体_GB2312" pitchFamily="49" charset="-122"/>
              </a:rPr>
              <a:t>本次课程学习需要掌握以下内容</a:t>
            </a:r>
            <a:endParaRPr lang="zh-CN" altLang="en-US" dirty="0">
              <a:ea typeface="楷体_GB2312" pitchFamily="49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2031365" y="3317240"/>
            <a:ext cx="5296535" cy="962660"/>
            <a:chOff x="3877016" y="2451024"/>
            <a:chExt cx="4725035" cy="962818"/>
          </a:xfrm>
        </p:grpSpPr>
        <p:sp>
          <p:nvSpPr>
            <p:cNvPr id="42" name="五边形 23"/>
            <p:cNvSpPr/>
            <p:nvPr>
              <p:custDataLst>
                <p:tags r:id="rId2"/>
              </p:custDataLst>
            </p:nvPr>
          </p:nvSpPr>
          <p:spPr>
            <a:xfrm>
              <a:off x="3885627" y="2499442"/>
              <a:ext cx="3295770" cy="914400"/>
            </a:xfrm>
            <a:custGeom>
              <a:avLst/>
              <a:gdLst>
                <a:gd name="connsiteX0" fmla="*/ 0 w 3251200"/>
                <a:gd name="connsiteY0" fmla="*/ 0 h 914400"/>
                <a:gd name="connsiteX1" fmla="*/ 2551117 w 3251200"/>
                <a:gd name="connsiteY1" fmla="*/ 0 h 914400"/>
                <a:gd name="connsiteX2" fmla="*/ 3251200 w 3251200"/>
                <a:gd name="connsiteY2" fmla="*/ 457200 h 914400"/>
                <a:gd name="connsiteX3" fmla="*/ 2551117 w 3251200"/>
                <a:gd name="connsiteY3" fmla="*/ 914400 h 914400"/>
                <a:gd name="connsiteX4" fmla="*/ 0 w 3251200"/>
                <a:gd name="connsiteY4" fmla="*/ 914400 h 914400"/>
                <a:gd name="connsiteX5" fmla="*/ 0 w 3251200"/>
                <a:gd name="connsiteY5" fmla="*/ 0 h 914400"/>
                <a:gd name="connsiteX0-1" fmla="*/ 0 w 3251200"/>
                <a:gd name="connsiteY0-2" fmla="*/ 0 h 914400"/>
                <a:gd name="connsiteX1-3" fmla="*/ 2551117 w 3251200"/>
                <a:gd name="connsiteY1-4" fmla="*/ 0 h 914400"/>
                <a:gd name="connsiteX2-5" fmla="*/ 3251200 w 3251200"/>
                <a:gd name="connsiteY2-6" fmla="*/ 457200 h 914400"/>
                <a:gd name="connsiteX3-7" fmla="*/ 2551117 w 3251200"/>
                <a:gd name="connsiteY3-8" fmla="*/ 914400 h 914400"/>
                <a:gd name="connsiteX4-9" fmla="*/ 6350 w 3251200"/>
                <a:gd name="connsiteY4-10" fmla="*/ 876300 h 914400"/>
                <a:gd name="connsiteX5-11" fmla="*/ 0 w 3251200"/>
                <a:gd name="connsiteY5-12" fmla="*/ 0 h 914400"/>
                <a:gd name="connsiteX0-13" fmla="*/ 22345 w 3273545"/>
                <a:gd name="connsiteY0-14" fmla="*/ 0 h 914400"/>
                <a:gd name="connsiteX1-15" fmla="*/ 2573462 w 3273545"/>
                <a:gd name="connsiteY1-16" fmla="*/ 0 h 914400"/>
                <a:gd name="connsiteX2-17" fmla="*/ 3273545 w 3273545"/>
                <a:gd name="connsiteY2-18" fmla="*/ 457200 h 914400"/>
                <a:gd name="connsiteX3-19" fmla="*/ 2573462 w 3273545"/>
                <a:gd name="connsiteY3-20" fmla="*/ 914400 h 914400"/>
                <a:gd name="connsiteX4-21" fmla="*/ 120 w 3273545"/>
                <a:gd name="connsiteY4-22" fmla="*/ 878682 h 914400"/>
                <a:gd name="connsiteX5-23" fmla="*/ 22345 w 3273545"/>
                <a:gd name="connsiteY5-24" fmla="*/ 0 h 914400"/>
                <a:gd name="connsiteX0-25" fmla="*/ 22345 w 3273545"/>
                <a:gd name="connsiteY0-26" fmla="*/ 0 h 914400"/>
                <a:gd name="connsiteX1-27" fmla="*/ 2573462 w 3273545"/>
                <a:gd name="connsiteY1-28" fmla="*/ 0 h 914400"/>
                <a:gd name="connsiteX2-29" fmla="*/ 3273545 w 3273545"/>
                <a:gd name="connsiteY2-30" fmla="*/ 457200 h 914400"/>
                <a:gd name="connsiteX3-31" fmla="*/ 2573462 w 3273545"/>
                <a:gd name="connsiteY3-32" fmla="*/ 914400 h 914400"/>
                <a:gd name="connsiteX4-33" fmla="*/ 120 w 3273545"/>
                <a:gd name="connsiteY4-34" fmla="*/ 873920 h 914400"/>
                <a:gd name="connsiteX5-35" fmla="*/ 22345 w 3273545"/>
                <a:gd name="connsiteY5-36" fmla="*/ 0 h 914400"/>
                <a:gd name="connsiteX0-37" fmla="*/ 22345 w 3286245"/>
                <a:gd name="connsiteY0-38" fmla="*/ 0 h 914400"/>
                <a:gd name="connsiteX1-39" fmla="*/ 2573462 w 3286245"/>
                <a:gd name="connsiteY1-40" fmla="*/ 0 h 914400"/>
                <a:gd name="connsiteX2-41" fmla="*/ 3286245 w 3286245"/>
                <a:gd name="connsiteY2-42" fmla="*/ 460375 h 914400"/>
                <a:gd name="connsiteX3-43" fmla="*/ 2573462 w 3286245"/>
                <a:gd name="connsiteY3-44" fmla="*/ 914400 h 914400"/>
                <a:gd name="connsiteX4-45" fmla="*/ 120 w 3286245"/>
                <a:gd name="connsiteY4-46" fmla="*/ 873920 h 914400"/>
                <a:gd name="connsiteX5-47" fmla="*/ 22345 w 3286245"/>
                <a:gd name="connsiteY5-48" fmla="*/ 0 h 914400"/>
                <a:gd name="connsiteX0-49" fmla="*/ 22345 w 3295770"/>
                <a:gd name="connsiteY0-50" fmla="*/ 0 h 914400"/>
                <a:gd name="connsiteX1-51" fmla="*/ 2573462 w 3295770"/>
                <a:gd name="connsiteY1-52" fmla="*/ 0 h 914400"/>
                <a:gd name="connsiteX2-53" fmla="*/ 3295770 w 3295770"/>
                <a:gd name="connsiteY2-54" fmla="*/ 476250 h 914400"/>
                <a:gd name="connsiteX3-55" fmla="*/ 2573462 w 3295770"/>
                <a:gd name="connsiteY3-56" fmla="*/ 914400 h 914400"/>
                <a:gd name="connsiteX4-57" fmla="*/ 120 w 3295770"/>
                <a:gd name="connsiteY4-58" fmla="*/ 873920 h 914400"/>
                <a:gd name="connsiteX5-59" fmla="*/ 22345 w 3295770"/>
                <a:gd name="connsiteY5-60" fmla="*/ 0 h 914400"/>
              </a:gdLst>
              <a:ahLst/>
              <a:cxnLst>
                <a:cxn ang="0">
                  <a:pos x="connsiteX0-49" y="connsiteY0-50"/>
                </a:cxn>
                <a:cxn ang="0">
                  <a:pos x="connsiteX1-51" y="connsiteY1-52"/>
                </a:cxn>
                <a:cxn ang="0">
                  <a:pos x="connsiteX2-53" y="connsiteY2-54"/>
                </a:cxn>
                <a:cxn ang="0">
                  <a:pos x="connsiteX3-55" y="connsiteY3-56"/>
                </a:cxn>
                <a:cxn ang="0">
                  <a:pos x="connsiteX4-57" y="connsiteY4-58"/>
                </a:cxn>
                <a:cxn ang="0">
                  <a:pos x="connsiteX5-59" y="connsiteY5-60"/>
                </a:cxn>
              </a:cxnLst>
              <a:rect l="l" t="t" r="r" b="b"/>
              <a:pathLst>
                <a:path w="3295770" h="914400">
                  <a:moveTo>
                    <a:pt x="22345" y="0"/>
                  </a:moveTo>
                  <a:lnTo>
                    <a:pt x="2573462" y="0"/>
                  </a:lnTo>
                  <a:lnTo>
                    <a:pt x="3295770" y="476250"/>
                  </a:lnTo>
                  <a:lnTo>
                    <a:pt x="2573462" y="914400"/>
                  </a:lnTo>
                  <a:lnTo>
                    <a:pt x="120" y="873920"/>
                  </a:lnTo>
                  <a:cubicBezTo>
                    <a:pt x="-1997" y="581820"/>
                    <a:pt x="24462" y="292100"/>
                    <a:pt x="22345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五边形 42"/>
            <p:cNvSpPr/>
            <p:nvPr>
              <p:custDataLst>
                <p:tags r:id="rId3"/>
              </p:custDataLst>
            </p:nvPr>
          </p:nvSpPr>
          <p:spPr>
            <a:xfrm>
              <a:off x="3882731" y="2451024"/>
              <a:ext cx="4719320" cy="914400"/>
            </a:xfrm>
            <a:prstGeom prst="homePlate">
              <a:avLst>
                <a:gd name="adj" fmla="val 76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8000" tIns="0" rIns="0" bIns="0" numCol="1" spcCol="0" rtlCol="0" fromWordArt="0" anchor="ctr" anchorCtr="0" forceAA="0" compatLnSpc="1">
              <a:normAutofit/>
            </a:bodyPr>
            <a:p>
              <a:r>
                <a:rPr lang="zh-CN" altLang="en-US" sz="2400" dirty="0">
                  <a:solidFill>
                    <a:srgbClr val="FFFFFF"/>
                  </a:solidFill>
                </a:rPr>
                <a:t>了解和掌握通信网络各层协议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40" name="任意多边形 39"/>
            <p:cNvSpPr/>
            <p:nvPr>
              <p:custDataLst>
                <p:tags r:id="rId4"/>
              </p:custDataLst>
            </p:nvPr>
          </p:nvSpPr>
          <p:spPr>
            <a:xfrm>
              <a:off x="3887334" y="2924099"/>
              <a:ext cx="735013" cy="435769"/>
            </a:xfrm>
            <a:custGeom>
              <a:avLst/>
              <a:gdLst>
                <a:gd name="connsiteX0" fmla="*/ 666750 w 750094"/>
                <a:gd name="connsiteY0" fmla="*/ 0 h 428625"/>
                <a:gd name="connsiteX1" fmla="*/ 750094 w 750094"/>
                <a:gd name="connsiteY1" fmla="*/ 80962 h 428625"/>
                <a:gd name="connsiteX2" fmla="*/ 0 w 750094"/>
                <a:gd name="connsiteY2" fmla="*/ 428625 h 428625"/>
                <a:gd name="connsiteX3" fmla="*/ 666750 w 750094"/>
                <a:gd name="connsiteY3" fmla="*/ 0 h 428625"/>
                <a:gd name="connsiteX0-1" fmla="*/ 645319 w 728663"/>
                <a:gd name="connsiteY0-2" fmla="*/ 0 h 435769"/>
                <a:gd name="connsiteX1-3" fmla="*/ 728663 w 728663"/>
                <a:gd name="connsiteY1-4" fmla="*/ 80962 h 435769"/>
                <a:gd name="connsiteX2-5" fmla="*/ 0 w 728663"/>
                <a:gd name="connsiteY2-6" fmla="*/ 435769 h 435769"/>
                <a:gd name="connsiteX3-7" fmla="*/ 645319 w 728663"/>
                <a:gd name="connsiteY3-8" fmla="*/ 0 h 435769"/>
                <a:gd name="connsiteX0-9" fmla="*/ 651669 w 735013"/>
                <a:gd name="connsiteY0-10" fmla="*/ 0 h 435769"/>
                <a:gd name="connsiteX1-11" fmla="*/ 735013 w 735013"/>
                <a:gd name="connsiteY1-12" fmla="*/ 80962 h 435769"/>
                <a:gd name="connsiteX2-13" fmla="*/ 0 w 735013"/>
                <a:gd name="connsiteY2-14" fmla="*/ 435769 h 435769"/>
                <a:gd name="connsiteX3-15" fmla="*/ 651669 w 735013"/>
                <a:gd name="connsiteY3-16" fmla="*/ 0 h 435769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  <a:cxn ang="0">
                  <a:pos x="connsiteX3-15" y="connsiteY3-16"/>
                </a:cxn>
              </a:cxnLst>
              <a:rect l="l" t="t" r="r" b="b"/>
              <a:pathLst>
                <a:path w="735013" h="435769">
                  <a:moveTo>
                    <a:pt x="651669" y="0"/>
                  </a:moveTo>
                  <a:lnTo>
                    <a:pt x="735013" y="80962"/>
                  </a:lnTo>
                  <a:lnTo>
                    <a:pt x="0" y="435769"/>
                  </a:lnTo>
                  <a:lnTo>
                    <a:pt x="65166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任意多边形 40"/>
            <p:cNvSpPr/>
            <p:nvPr>
              <p:custDataLst>
                <p:tags r:id="rId5"/>
              </p:custDataLst>
            </p:nvPr>
          </p:nvSpPr>
          <p:spPr>
            <a:xfrm>
              <a:off x="3877016" y="2451024"/>
              <a:ext cx="745331" cy="908844"/>
            </a:xfrm>
            <a:custGeom>
              <a:avLst/>
              <a:gdLst>
                <a:gd name="connsiteX0" fmla="*/ 0 w 745331"/>
                <a:gd name="connsiteY0" fmla="*/ 0 h 873919"/>
                <a:gd name="connsiteX1" fmla="*/ 745331 w 745331"/>
                <a:gd name="connsiteY1" fmla="*/ 428625 h 873919"/>
                <a:gd name="connsiteX2" fmla="*/ 9525 w 745331"/>
                <a:gd name="connsiteY2" fmla="*/ 873919 h 873919"/>
                <a:gd name="connsiteX3" fmla="*/ 0 w 745331"/>
                <a:gd name="connsiteY3" fmla="*/ 0 h 87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331" h="873919">
                  <a:moveTo>
                    <a:pt x="0" y="0"/>
                  </a:moveTo>
                  <a:lnTo>
                    <a:pt x="745331" y="428625"/>
                  </a:lnTo>
                  <a:lnTo>
                    <a:pt x="9525" y="873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288000" bIns="0" numCol="1" spcCol="0" rtlCol="0" fromWordArt="0" anchor="ctr" anchorCtr="0" forceAA="0" compatLnSpc="1">
              <a:normAutofit/>
            </a:bodyPr>
            <a:p>
              <a:pPr algn="ctr"/>
              <a:r>
                <a:rPr lang="en-US" altLang="zh-CN" sz="2400">
                  <a:solidFill>
                    <a:srgbClr val="FFFFFF"/>
                  </a:solidFill>
                </a:rPr>
                <a:t>02</a:t>
              </a: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2042795" y="4733925"/>
            <a:ext cx="5381625" cy="962660"/>
            <a:chOff x="1984716" y="3623657"/>
            <a:chExt cx="5381625" cy="962818"/>
          </a:xfrm>
        </p:grpSpPr>
        <p:sp>
          <p:nvSpPr>
            <p:cNvPr id="48" name="五边形 23"/>
            <p:cNvSpPr/>
            <p:nvPr>
              <p:custDataLst>
                <p:tags r:id="rId7"/>
              </p:custDataLst>
            </p:nvPr>
          </p:nvSpPr>
          <p:spPr>
            <a:xfrm>
              <a:off x="1993327" y="3672075"/>
              <a:ext cx="3295770" cy="914400"/>
            </a:xfrm>
            <a:custGeom>
              <a:avLst/>
              <a:gdLst>
                <a:gd name="connsiteX0" fmla="*/ 0 w 3251200"/>
                <a:gd name="connsiteY0" fmla="*/ 0 h 914400"/>
                <a:gd name="connsiteX1" fmla="*/ 2551117 w 3251200"/>
                <a:gd name="connsiteY1" fmla="*/ 0 h 914400"/>
                <a:gd name="connsiteX2" fmla="*/ 3251200 w 3251200"/>
                <a:gd name="connsiteY2" fmla="*/ 457200 h 914400"/>
                <a:gd name="connsiteX3" fmla="*/ 2551117 w 3251200"/>
                <a:gd name="connsiteY3" fmla="*/ 914400 h 914400"/>
                <a:gd name="connsiteX4" fmla="*/ 0 w 3251200"/>
                <a:gd name="connsiteY4" fmla="*/ 914400 h 914400"/>
                <a:gd name="connsiteX5" fmla="*/ 0 w 3251200"/>
                <a:gd name="connsiteY5" fmla="*/ 0 h 914400"/>
                <a:gd name="connsiteX0-1" fmla="*/ 0 w 3251200"/>
                <a:gd name="connsiteY0-2" fmla="*/ 0 h 914400"/>
                <a:gd name="connsiteX1-3" fmla="*/ 2551117 w 3251200"/>
                <a:gd name="connsiteY1-4" fmla="*/ 0 h 914400"/>
                <a:gd name="connsiteX2-5" fmla="*/ 3251200 w 3251200"/>
                <a:gd name="connsiteY2-6" fmla="*/ 457200 h 914400"/>
                <a:gd name="connsiteX3-7" fmla="*/ 2551117 w 3251200"/>
                <a:gd name="connsiteY3-8" fmla="*/ 914400 h 914400"/>
                <a:gd name="connsiteX4-9" fmla="*/ 6350 w 3251200"/>
                <a:gd name="connsiteY4-10" fmla="*/ 876300 h 914400"/>
                <a:gd name="connsiteX5-11" fmla="*/ 0 w 3251200"/>
                <a:gd name="connsiteY5-12" fmla="*/ 0 h 914400"/>
                <a:gd name="connsiteX0-13" fmla="*/ 22345 w 3273545"/>
                <a:gd name="connsiteY0-14" fmla="*/ 0 h 914400"/>
                <a:gd name="connsiteX1-15" fmla="*/ 2573462 w 3273545"/>
                <a:gd name="connsiteY1-16" fmla="*/ 0 h 914400"/>
                <a:gd name="connsiteX2-17" fmla="*/ 3273545 w 3273545"/>
                <a:gd name="connsiteY2-18" fmla="*/ 457200 h 914400"/>
                <a:gd name="connsiteX3-19" fmla="*/ 2573462 w 3273545"/>
                <a:gd name="connsiteY3-20" fmla="*/ 914400 h 914400"/>
                <a:gd name="connsiteX4-21" fmla="*/ 120 w 3273545"/>
                <a:gd name="connsiteY4-22" fmla="*/ 878682 h 914400"/>
                <a:gd name="connsiteX5-23" fmla="*/ 22345 w 3273545"/>
                <a:gd name="connsiteY5-24" fmla="*/ 0 h 914400"/>
                <a:gd name="connsiteX0-25" fmla="*/ 22345 w 3273545"/>
                <a:gd name="connsiteY0-26" fmla="*/ 0 h 914400"/>
                <a:gd name="connsiteX1-27" fmla="*/ 2573462 w 3273545"/>
                <a:gd name="connsiteY1-28" fmla="*/ 0 h 914400"/>
                <a:gd name="connsiteX2-29" fmla="*/ 3273545 w 3273545"/>
                <a:gd name="connsiteY2-30" fmla="*/ 457200 h 914400"/>
                <a:gd name="connsiteX3-31" fmla="*/ 2573462 w 3273545"/>
                <a:gd name="connsiteY3-32" fmla="*/ 914400 h 914400"/>
                <a:gd name="connsiteX4-33" fmla="*/ 120 w 3273545"/>
                <a:gd name="connsiteY4-34" fmla="*/ 873920 h 914400"/>
                <a:gd name="connsiteX5-35" fmla="*/ 22345 w 3273545"/>
                <a:gd name="connsiteY5-36" fmla="*/ 0 h 914400"/>
                <a:gd name="connsiteX0-37" fmla="*/ 22345 w 3286245"/>
                <a:gd name="connsiteY0-38" fmla="*/ 0 h 914400"/>
                <a:gd name="connsiteX1-39" fmla="*/ 2573462 w 3286245"/>
                <a:gd name="connsiteY1-40" fmla="*/ 0 h 914400"/>
                <a:gd name="connsiteX2-41" fmla="*/ 3286245 w 3286245"/>
                <a:gd name="connsiteY2-42" fmla="*/ 460375 h 914400"/>
                <a:gd name="connsiteX3-43" fmla="*/ 2573462 w 3286245"/>
                <a:gd name="connsiteY3-44" fmla="*/ 914400 h 914400"/>
                <a:gd name="connsiteX4-45" fmla="*/ 120 w 3286245"/>
                <a:gd name="connsiteY4-46" fmla="*/ 873920 h 914400"/>
                <a:gd name="connsiteX5-47" fmla="*/ 22345 w 3286245"/>
                <a:gd name="connsiteY5-48" fmla="*/ 0 h 914400"/>
                <a:gd name="connsiteX0-49" fmla="*/ 22345 w 3295770"/>
                <a:gd name="connsiteY0-50" fmla="*/ 0 h 914400"/>
                <a:gd name="connsiteX1-51" fmla="*/ 2573462 w 3295770"/>
                <a:gd name="connsiteY1-52" fmla="*/ 0 h 914400"/>
                <a:gd name="connsiteX2-53" fmla="*/ 3295770 w 3295770"/>
                <a:gd name="connsiteY2-54" fmla="*/ 476250 h 914400"/>
                <a:gd name="connsiteX3-55" fmla="*/ 2573462 w 3295770"/>
                <a:gd name="connsiteY3-56" fmla="*/ 914400 h 914400"/>
                <a:gd name="connsiteX4-57" fmla="*/ 120 w 3295770"/>
                <a:gd name="connsiteY4-58" fmla="*/ 873920 h 914400"/>
                <a:gd name="connsiteX5-59" fmla="*/ 22345 w 3295770"/>
                <a:gd name="connsiteY5-60" fmla="*/ 0 h 914400"/>
              </a:gdLst>
              <a:ahLst/>
              <a:cxnLst>
                <a:cxn ang="0">
                  <a:pos x="connsiteX0-49" y="connsiteY0-50"/>
                </a:cxn>
                <a:cxn ang="0">
                  <a:pos x="connsiteX1-51" y="connsiteY1-52"/>
                </a:cxn>
                <a:cxn ang="0">
                  <a:pos x="connsiteX2-53" y="connsiteY2-54"/>
                </a:cxn>
                <a:cxn ang="0">
                  <a:pos x="connsiteX3-55" y="connsiteY3-56"/>
                </a:cxn>
                <a:cxn ang="0">
                  <a:pos x="connsiteX4-57" y="connsiteY4-58"/>
                </a:cxn>
                <a:cxn ang="0">
                  <a:pos x="connsiteX5-59" y="connsiteY5-60"/>
                </a:cxn>
              </a:cxnLst>
              <a:rect l="l" t="t" r="r" b="b"/>
              <a:pathLst>
                <a:path w="3295770" h="914400">
                  <a:moveTo>
                    <a:pt x="22345" y="0"/>
                  </a:moveTo>
                  <a:lnTo>
                    <a:pt x="2573462" y="0"/>
                  </a:lnTo>
                  <a:lnTo>
                    <a:pt x="3295770" y="476250"/>
                  </a:lnTo>
                  <a:lnTo>
                    <a:pt x="2573462" y="914400"/>
                  </a:lnTo>
                  <a:lnTo>
                    <a:pt x="120" y="873920"/>
                  </a:lnTo>
                  <a:cubicBezTo>
                    <a:pt x="-1997" y="581820"/>
                    <a:pt x="24462" y="292100"/>
                    <a:pt x="22345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五边形 48"/>
            <p:cNvSpPr/>
            <p:nvPr>
              <p:custDataLst>
                <p:tags r:id="rId8"/>
              </p:custDataLst>
            </p:nvPr>
          </p:nvSpPr>
          <p:spPr>
            <a:xfrm>
              <a:off x="1990431" y="3623657"/>
              <a:ext cx="5375910" cy="914550"/>
            </a:xfrm>
            <a:prstGeom prst="homePlate">
              <a:avLst>
                <a:gd name="adj" fmla="val 7656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8000" tIns="0" rIns="0" bIns="0" numCol="1" spcCol="0" rtlCol="0" fromWordArt="0" anchor="ctr" anchorCtr="0" forceAA="0" compatLnSpc="1">
              <a:normAutofit/>
            </a:bodyPr>
            <a:p>
              <a:r>
                <a:rPr lang="zh-CN" altLang="en-US" sz="2400" dirty="0">
                  <a:solidFill>
                    <a:schemeClr val="tx1"/>
                  </a:solidFill>
                </a:rPr>
                <a:t>典型现场总线的原理和应用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任意多边形 45"/>
            <p:cNvSpPr/>
            <p:nvPr>
              <p:custDataLst>
                <p:tags r:id="rId9"/>
              </p:custDataLst>
            </p:nvPr>
          </p:nvSpPr>
          <p:spPr>
            <a:xfrm>
              <a:off x="1995034" y="4096732"/>
              <a:ext cx="735013" cy="435769"/>
            </a:xfrm>
            <a:custGeom>
              <a:avLst/>
              <a:gdLst>
                <a:gd name="connsiteX0" fmla="*/ 666750 w 750094"/>
                <a:gd name="connsiteY0" fmla="*/ 0 h 428625"/>
                <a:gd name="connsiteX1" fmla="*/ 750094 w 750094"/>
                <a:gd name="connsiteY1" fmla="*/ 80962 h 428625"/>
                <a:gd name="connsiteX2" fmla="*/ 0 w 750094"/>
                <a:gd name="connsiteY2" fmla="*/ 428625 h 428625"/>
                <a:gd name="connsiteX3" fmla="*/ 666750 w 750094"/>
                <a:gd name="connsiteY3" fmla="*/ 0 h 428625"/>
                <a:gd name="connsiteX0-1" fmla="*/ 645319 w 728663"/>
                <a:gd name="connsiteY0-2" fmla="*/ 0 h 435769"/>
                <a:gd name="connsiteX1-3" fmla="*/ 728663 w 728663"/>
                <a:gd name="connsiteY1-4" fmla="*/ 80962 h 435769"/>
                <a:gd name="connsiteX2-5" fmla="*/ 0 w 728663"/>
                <a:gd name="connsiteY2-6" fmla="*/ 435769 h 435769"/>
                <a:gd name="connsiteX3-7" fmla="*/ 645319 w 728663"/>
                <a:gd name="connsiteY3-8" fmla="*/ 0 h 435769"/>
                <a:gd name="connsiteX0-9" fmla="*/ 651669 w 735013"/>
                <a:gd name="connsiteY0-10" fmla="*/ 0 h 435769"/>
                <a:gd name="connsiteX1-11" fmla="*/ 735013 w 735013"/>
                <a:gd name="connsiteY1-12" fmla="*/ 80962 h 435769"/>
                <a:gd name="connsiteX2-13" fmla="*/ 0 w 735013"/>
                <a:gd name="connsiteY2-14" fmla="*/ 435769 h 435769"/>
                <a:gd name="connsiteX3-15" fmla="*/ 651669 w 735013"/>
                <a:gd name="connsiteY3-16" fmla="*/ 0 h 435769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  <a:cxn ang="0">
                  <a:pos x="connsiteX3-15" y="connsiteY3-16"/>
                </a:cxn>
              </a:cxnLst>
              <a:rect l="l" t="t" r="r" b="b"/>
              <a:pathLst>
                <a:path w="735013" h="435769">
                  <a:moveTo>
                    <a:pt x="651669" y="0"/>
                  </a:moveTo>
                  <a:lnTo>
                    <a:pt x="735013" y="80962"/>
                  </a:lnTo>
                  <a:lnTo>
                    <a:pt x="0" y="435769"/>
                  </a:lnTo>
                  <a:lnTo>
                    <a:pt x="65166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任意多边形 46"/>
            <p:cNvSpPr/>
            <p:nvPr>
              <p:custDataLst>
                <p:tags r:id="rId10"/>
              </p:custDataLst>
            </p:nvPr>
          </p:nvSpPr>
          <p:spPr>
            <a:xfrm>
              <a:off x="1984716" y="3623657"/>
              <a:ext cx="745331" cy="908844"/>
            </a:xfrm>
            <a:custGeom>
              <a:avLst/>
              <a:gdLst>
                <a:gd name="connsiteX0" fmla="*/ 0 w 745331"/>
                <a:gd name="connsiteY0" fmla="*/ 0 h 873919"/>
                <a:gd name="connsiteX1" fmla="*/ 745331 w 745331"/>
                <a:gd name="connsiteY1" fmla="*/ 428625 h 873919"/>
                <a:gd name="connsiteX2" fmla="*/ 9525 w 745331"/>
                <a:gd name="connsiteY2" fmla="*/ 873919 h 873919"/>
                <a:gd name="connsiteX3" fmla="*/ 0 w 745331"/>
                <a:gd name="connsiteY3" fmla="*/ 0 h 87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331" h="873919">
                  <a:moveTo>
                    <a:pt x="0" y="0"/>
                  </a:moveTo>
                  <a:lnTo>
                    <a:pt x="745331" y="428625"/>
                  </a:lnTo>
                  <a:lnTo>
                    <a:pt x="9525" y="873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288000" bIns="0" numCol="1" spcCol="0" rtlCol="0" fromWordArt="0" anchor="ctr" anchorCtr="0" forceAA="0" compatLnSpc="1">
              <a:normAutofit/>
            </a:bodyPr>
            <a:p>
              <a:pPr algn="ctr"/>
              <a:r>
                <a:rPr lang="en-US" altLang="zh-CN" sz="2400">
                  <a:solidFill>
                    <a:srgbClr val="FFFFFF"/>
                  </a:solidFill>
                </a:rPr>
                <a:t>03</a:t>
              </a: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1"/>
            </p:custDataLst>
          </p:nvPr>
        </p:nvGrpSpPr>
        <p:grpSpPr>
          <a:xfrm>
            <a:off x="2037715" y="1989455"/>
            <a:ext cx="5381625" cy="968375"/>
            <a:chOff x="1984716" y="1272675"/>
            <a:chExt cx="5381625" cy="968534"/>
          </a:xfrm>
        </p:grpSpPr>
        <p:sp>
          <p:nvSpPr>
            <p:cNvPr id="8" name="五边形 23"/>
            <p:cNvSpPr/>
            <p:nvPr>
              <p:custDataLst>
                <p:tags r:id="rId12"/>
              </p:custDataLst>
            </p:nvPr>
          </p:nvSpPr>
          <p:spPr>
            <a:xfrm>
              <a:off x="1993327" y="1326809"/>
              <a:ext cx="3295770" cy="914400"/>
            </a:xfrm>
            <a:custGeom>
              <a:avLst/>
              <a:gdLst>
                <a:gd name="connsiteX0" fmla="*/ 0 w 3251200"/>
                <a:gd name="connsiteY0" fmla="*/ 0 h 914400"/>
                <a:gd name="connsiteX1" fmla="*/ 2551117 w 3251200"/>
                <a:gd name="connsiteY1" fmla="*/ 0 h 914400"/>
                <a:gd name="connsiteX2" fmla="*/ 3251200 w 3251200"/>
                <a:gd name="connsiteY2" fmla="*/ 457200 h 914400"/>
                <a:gd name="connsiteX3" fmla="*/ 2551117 w 3251200"/>
                <a:gd name="connsiteY3" fmla="*/ 914400 h 914400"/>
                <a:gd name="connsiteX4" fmla="*/ 0 w 3251200"/>
                <a:gd name="connsiteY4" fmla="*/ 914400 h 914400"/>
                <a:gd name="connsiteX5" fmla="*/ 0 w 3251200"/>
                <a:gd name="connsiteY5" fmla="*/ 0 h 914400"/>
                <a:gd name="connsiteX0-1" fmla="*/ 0 w 3251200"/>
                <a:gd name="connsiteY0-2" fmla="*/ 0 h 914400"/>
                <a:gd name="connsiteX1-3" fmla="*/ 2551117 w 3251200"/>
                <a:gd name="connsiteY1-4" fmla="*/ 0 h 914400"/>
                <a:gd name="connsiteX2-5" fmla="*/ 3251200 w 3251200"/>
                <a:gd name="connsiteY2-6" fmla="*/ 457200 h 914400"/>
                <a:gd name="connsiteX3-7" fmla="*/ 2551117 w 3251200"/>
                <a:gd name="connsiteY3-8" fmla="*/ 914400 h 914400"/>
                <a:gd name="connsiteX4-9" fmla="*/ 6350 w 3251200"/>
                <a:gd name="connsiteY4-10" fmla="*/ 876300 h 914400"/>
                <a:gd name="connsiteX5-11" fmla="*/ 0 w 3251200"/>
                <a:gd name="connsiteY5-12" fmla="*/ 0 h 914400"/>
                <a:gd name="connsiteX0-13" fmla="*/ 22345 w 3273545"/>
                <a:gd name="connsiteY0-14" fmla="*/ 0 h 914400"/>
                <a:gd name="connsiteX1-15" fmla="*/ 2573462 w 3273545"/>
                <a:gd name="connsiteY1-16" fmla="*/ 0 h 914400"/>
                <a:gd name="connsiteX2-17" fmla="*/ 3273545 w 3273545"/>
                <a:gd name="connsiteY2-18" fmla="*/ 457200 h 914400"/>
                <a:gd name="connsiteX3-19" fmla="*/ 2573462 w 3273545"/>
                <a:gd name="connsiteY3-20" fmla="*/ 914400 h 914400"/>
                <a:gd name="connsiteX4-21" fmla="*/ 120 w 3273545"/>
                <a:gd name="connsiteY4-22" fmla="*/ 878682 h 914400"/>
                <a:gd name="connsiteX5-23" fmla="*/ 22345 w 3273545"/>
                <a:gd name="connsiteY5-24" fmla="*/ 0 h 914400"/>
                <a:gd name="connsiteX0-25" fmla="*/ 22345 w 3273545"/>
                <a:gd name="connsiteY0-26" fmla="*/ 0 h 914400"/>
                <a:gd name="connsiteX1-27" fmla="*/ 2573462 w 3273545"/>
                <a:gd name="connsiteY1-28" fmla="*/ 0 h 914400"/>
                <a:gd name="connsiteX2-29" fmla="*/ 3273545 w 3273545"/>
                <a:gd name="connsiteY2-30" fmla="*/ 457200 h 914400"/>
                <a:gd name="connsiteX3-31" fmla="*/ 2573462 w 3273545"/>
                <a:gd name="connsiteY3-32" fmla="*/ 914400 h 914400"/>
                <a:gd name="connsiteX4-33" fmla="*/ 120 w 3273545"/>
                <a:gd name="connsiteY4-34" fmla="*/ 873920 h 914400"/>
                <a:gd name="connsiteX5-35" fmla="*/ 22345 w 3273545"/>
                <a:gd name="connsiteY5-36" fmla="*/ 0 h 914400"/>
                <a:gd name="connsiteX0-37" fmla="*/ 22345 w 3286245"/>
                <a:gd name="connsiteY0-38" fmla="*/ 0 h 914400"/>
                <a:gd name="connsiteX1-39" fmla="*/ 2573462 w 3286245"/>
                <a:gd name="connsiteY1-40" fmla="*/ 0 h 914400"/>
                <a:gd name="connsiteX2-41" fmla="*/ 3286245 w 3286245"/>
                <a:gd name="connsiteY2-42" fmla="*/ 460375 h 914400"/>
                <a:gd name="connsiteX3-43" fmla="*/ 2573462 w 3286245"/>
                <a:gd name="connsiteY3-44" fmla="*/ 914400 h 914400"/>
                <a:gd name="connsiteX4-45" fmla="*/ 120 w 3286245"/>
                <a:gd name="connsiteY4-46" fmla="*/ 873920 h 914400"/>
                <a:gd name="connsiteX5-47" fmla="*/ 22345 w 3286245"/>
                <a:gd name="connsiteY5-48" fmla="*/ 0 h 914400"/>
                <a:gd name="connsiteX0-49" fmla="*/ 22345 w 3295770"/>
                <a:gd name="connsiteY0-50" fmla="*/ 0 h 914400"/>
                <a:gd name="connsiteX1-51" fmla="*/ 2573462 w 3295770"/>
                <a:gd name="connsiteY1-52" fmla="*/ 0 h 914400"/>
                <a:gd name="connsiteX2-53" fmla="*/ 3295770 w 3295770"/>
                <a:gd name="connsiteY2-54" fmla="*/ 476250 h 914400"/>
                <a:gd name="connsiteX3-55" fmla="*/ 2573462 w 3295770"/>
                <a:gd name="connsiteY3-56" fmla="*/ 914400 h 914400"/>
                <a:gd name="connsiteX4-57" fmla="*/ 120 w 3295770"/>
                <a:gd name="connsiteY4-58" fmla="*/ 873920 h 914400"/>
                <a:gd name="connsiteX5-59" fmla="*/ 22345 w 3295770"/>
                <a:gd name="connsiteY5-60" fmla="*/ 0 h 914400"/>
              </a:gdLst>
              <a:ahLst/>
              <a:cxnLst>
                <a:cxn ang="0">
                  <a:pos x="connsiteX0-49" y="connsiteY0-50"/>
                </a:cxn>
                <a:cxn ang="0">
                  <a:pos x="connsiteX1-51" y="connsiteY1-52"/>
                </a:cxn>
                <a:cxn ang="0">
                  <a:pos x="connsiteX2-53" y="connsiteY2-54"/>
                </a:cxn>
                <a:cxn ang="0">
                  <a:pos x="connsiteX3-55" y="connsiteY3-56"/>
                </a:cxn>
                <a:cxn ang="0">
                  <a:pos x="connsiteX4-57" y="connsiteY4-58"/>
                </a:cxn>
                <a:cxn ang="0">
                  <a:pos x="connsiteX5-59" y="connsiteY5-60"/>
                </a:cxn>
              </a:cxnLst>
              <a:rect l="l" t="t" r="r" b="b"/>
              <a:pathLst>
                <a:path w="3295770" h="914400">
                  <a:moveTo>
                    <a:pt x="22345" y="0"/>
                  </a:moveTo>
                  <a:lnTo>
                    <a:pt x="2573462" y="0"/>
                  </a:lnTo>
                  <a:lnTo>
                    <a:pt x="3295770" y="476250"/>
                  </a:lnTo>
                  <a:lnTo>
                    <a:pt x="2573462" y="914400"/>
                  </a:lnTo>
                  <a:lnTo>
                    <a:pt x="120" y="873920"/>
                  </a:lnTo>
                  <a:cubicBezTo>
                    <a:pt x="-1997" y="581820"/>
                    <a:pt x="24462" y="292100"/>
                    <a:pt x="22345" y="0"/>
                  </a:cubicBez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" name="五边形 1"/>
            <p:cNvSpPr/>
            <p:nvPr>
              <p:custDataLst>
                <p:tags r:id="rId13"/>
              </p:custDataLst>
            </p:nvPr>
          </p:nvSpPr>
          <p:spPr>
            <a:xfrm>
              <a:off x="1989796" y="1272675"/>
              <a:ext cx="5376545" cy="914400"/>
            </a:xfrm>
            <a:prstGeom prst="homePlate">
              <a:avLst>
                <a:gd name="adj" fmla="val 7656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8000" tIns="0" rIns="0" bIns="0" numCol="1" spcCol="0" rtlCol="0" fromWordArt="0" anchor="ctr" anchorCtr="0" forceAA="0" compatLnSpc="1">
              <a:normAutofit/>
            </a:bodyPr>
            <a:p>
              <a:r>
                <a:rPr lang="zh-CN" altLang="en-US" sz="2400" b="1" dirty="0">
                  <a:solidFill>
                    <a:schemeClr val="tx1"/>
                  </a:solidFill>
                </a:rPr>
                <a:t>了解工业控制网络的典型结构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14"/>
              </p:custDataLst>
            </p:nvPr>
          </p:nvSpPr>
          <p:spPr>
            <a:xfrm>
              <a:off x="1995034" y="1751466"/>
              <a:ext cx="735013" cy="435769"/>
            </a:xfrm>
            <a:custGeom>
              <a:avLst/>
              <a:gdLst>
                <a:gd name="connsiteX0" fmla="*/ 666750 w 750094"/>
                <a:gd name="connsiteY0" fmla="*/ 0 h 428625"/>
                <a:gd name="connsiteX1" fmla="*/ 750094 w 750094"/>
                <a:gd name="connsiteY1" fmla="*/ 80962 h 428625"/>
                <a:gd name="connsiteX2" fmla="*/ 0 w 750094"/>
                <a:gd name="connsiteY2" fmla="*/ 428625 h 428625"/>
                <a:gd name="connsiteX3" fmla="*/ 666750 w 750094"/>
                <a:gd name="connsiteY3" fmla="*/ 0 h 428625"/>
                <a:gd name="connsiteX0-1" fmla="*/ 645319 w 728663"/>
                <a:gd name="connsiteY0-2" fmla="*/ 0 h 435769"/>
                <a:gd name="connsiteX1-3" fmla="*/ 728663 w 728663"/>
                <a:gd name="connsiteY1-4" fmla="*/ 80962 h 435769"/>
                <a:gd name="connsiteX2-5" fmla="*/ 0 w 728663"/>
                <a:gd name="connsiteY2-6" fmla="*/ 435769 h 435769"/>
                <a:gd name="connsiteX3-7" fmla="*/ 645319 w 728663"/>
                <a:gd name="connsiteY3-8" fmla="*/ 0 h 435769"/>
                <a:gd name="connsiteX0-9" fmla="*/ 651669 w 735013"/>
                <a:gd name="connsiteY0-10" fmla="*/ 0 h 435769"/>
                <a:gd name="connsiteX1-11" fmla="*/ 735013 w 735013"/>
                <a:gd name="connsiteY1-12" fmla="*/ 80962 h 435769"/>
                <a:gd name="connsiteX2-13" fmla="*/ 0 w 735013"/>
                <a:gd name="connsiteY2-14" fmla="*/ 435769 h 435769"/>
                <a:gd name="connsiteX3-15" fmla="*/ 651669 w 735013"/>
                <a:gd name="connsiteY3-16" fmla="*/ 0 h 435769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  <a:cxn ang="0">
                  <a:pos x="connsiteX3-15" y="connsiteY3-16"/>
                </a:cxn>
              </a:cxnLst>
              <a:rect l="l" t="t" r="r" b="b"/>
              <a:pathLst>
                <a:path w="735013" h="435769">
                  <a:moveTo>
                    <a:pt x="651669" y="0"/>
                  </a:moveTo>
                  <a:lnTo>
                    <a:pt x="735013" y="80962"/>
                  </a:lnTo>
                  <a:lnTo>
                    <a:pt x="0" y="435769"/>
                  </a:lnTo>
                  <a:lnTo>
                    <a:pt x="65166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任意多边形 10"/>
            <p:cNvSpPr/>
            <p:nvPr>
              <p:custDataLst>
                <p:tags r:id="rId15"/>
              </p:custDataLst>
            </p:nvPr>
          </p:nvSpPr>
          <p:spPr>
            <a:xfrm>
              <a:off x="1984716" y="1278391"/>
              <a:ext cx="745331" cy="908844"/>
            </a:xfrm>
            <a:custGeom>
              <a:avLst/>
              <a:gdLst>
                <a:gd name="connsiteX0" fmla="*/ 0 w 745331"/>
                <a:gd name="connsiteY0" fmla="*/ 0 h 873919"/>
                <a:gd name="connsiteX1" fmla="*/ 745331 w 745331"/>
                <a:gd name="connsiteY1" fmla="*/ 428625 h 873919"/>
                <a:gd name="connsiteX2" fmla="*/ 9525 w 745331"/>
                <a:gd name="connsiteY2" fmla="*/ 873919 h 873919"/>
                <a:gd name="connsiteX3" fmla="*/ 0 w 745331"/>
                <a:gd name="connsiteY3" fmla="*/ 0 h 87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331" h="873919">
                  <a:moveTo>
                    <a:pt x="0" y="0"/>
                  </a:moveTo>
                  <a:lnTo>
                    <a:pt x="745331" y="428625"/>
                  </a:lnTo>
                  <a:lnTo>
                    <a:pt x="9525" y="873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288000" bIns="0" numCol="1" spcCol="0" rtlCol="0" fromWordArt="0" anchor="ctr" anchorCtr="0" forceAA="0" compatLnSpc="1">
              <a:normAutofit/>
            </a:bodyPr>
            <a:p>
              <a:pPr algn="ctr"/>
              <a:r>
                <a:rPr lang="en-US" altLang="zh-CN" sz="2400">
                  <a:solidFill>
                    <a:srgbClr val="FFFFFF"/>
                  </a:solidFill>
                </a:rPr>
                <a:t>01</a:t>
              </a: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工业控制网络特点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适应能力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3270" y="1611630"/>
            <a:ext cx="6091555" cy="4344035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机械环境适应性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气候环境适应性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电磁环境适应性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......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工业控制网络特点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安全性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60170" y="1630680"/>
            <a:ext cx="5930265" cy="3929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81175" y="1275715"/>
            <a:ext cx="5432425" cy="490791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工业控制网络特点</a:t>
            </a:r>
            <a:r>
              <a:rPr lang="en-US" altLang="zh-CN">
                <a:sym typeface="+mn-ea"/>
              </a:rPr>
              <a:t>---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安全性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3862" name="标题 633861"/>
          <p:cNvSpPr>
            <a:spLocks noGrp="1"/>
          </p:cNvSpPr>
          <p:nvPr>
            <p:ph type="ctrTitle"/>
          </p:nvPr>
        </p:nvSpPr>
        <p:spPr>
          <a:xfrm>
            <a:off x="179388" y="3068638"/>
            <a:ext cx="8208962" cy="2447925"/>
          </a:xfrm>
        </p:spPr>
        <p:txBody>
          <a:bodyPr anchor="t"/>
          <a:p>
            <a:pPr algn="ctr" defTabSz="914400">
              <a:buSzTx/>
            </a:pPr>
            <a:r>
              <a:rPr lang="zh-CN" altLang="en-US" sz="4800" kern="120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第三节</a:t>
            </a:r>
            <a:br>
              <a:rPr lang="zh-CN" altLang="en-US" sz="54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br>
              <a:rPr lang="zh-CN" altLang="en-US" sz="12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工业控制网络标准</a:t>
            </a:r>
            <a:endParaRPr lang="zh-CN" altLang="en-US" sz="4800" kern="120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452134" y="3131170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FC4653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 dirty="0"/>
          </a:p>
        </p:txBody>
      </p:sp>
      <p:cxnSp>
        <p:nvCxnSpPr>
          <p:cNvPr id="65" name="直接连接符 64"/>
          <p:cNvCxnSpPr/>
          <p:nvPr>
            <p:custDataLst>
              <p:tags r:id="rId2"/>
            </p:custDataLst>
          </p:nvPr>
        </p:nvCxnSpPr>
        <p:spPr>
          <a:xfrm flipV="1">
            <a:off x="753009" y="2256848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FC4653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66" name="椭圆 65"/>
          <p:cNvSpPr/>
          <p:nvPr>
            <p:custDataLst>
              <p:tags r:id="rId3"/>
            </p:custDataLst>
          </p:nvPr>
        </p:nvSpPr>
        <p:spPr>
          <a:xfrm>
            <a:off x="717290" y="2193745"/>
            <a:ext cx="71438" cy="71438"/>
          </a:xfrm>
          <a:prstGeom prst="ellipse">
            <a:avLst/>
          </a:prstGeom>
          <a:solidFill>
            <a:srgbClr val="FC4653"/>
          </a:solidFill>
          <a:ln>
            <a:solidFill>
              <a:srgbClr val="FC4653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0" name="文本框 58"/>
          <p:cNvSpPr txBox="1"/>
          <p:nvPr>
            <p:custDataLst>
              <p:tags r:id="rId4"/>
            </p:custDataLst>
          </p:nvPr>
        </p:nvSpPr>
        <p:spPr>
          <a:xfrm>
            <a:off x="835219" y="3180206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1983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835218" y="2364102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90000"/>
          </a:bodyPr>
          <a:lstStyle/>
          <a:p>
            <a:r>
              <a:rPr lang="zh-CN" altLang="en-US" sz="9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丹麦的</a:t>
            </a:r>
            <a:r>
              <a:rPr lang="en-US" altLang="zh-CN" sz="9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Process Data</a:t>
            </a:r>
            <a:r>
              <a:rPr lang="zh-CN" altLang="en-US" sz="9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公司推出</a:t>
            </a:r>
            <a:r>
              <a:rPr lang="en-US" altLang="zh-CN" sz="9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sz="9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－</a:t>
            </a:r>
            <a:r>
              <a:rPr lang="en-US" altLang="zh-CN" sz="9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</a:t>
            </a:r>
            <a:endParaRPr lang="zh-CN" altLang="en-US" sz="900" b="1" spc="120">
              <a:latin typeface="微软雅黑" panose="020B050302020402020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任意多边形 36"/>
          <p:cNvSpPr/>
          <p:nvPr>
            <p:custDataLst>
              <p:tags r:id="rId6"/>
            </p:custDataLst>
          </p:nvPr>
        </p:nvSpPr>
        <p:spPr>
          <a:xfrm>
            <a:off x="2412618" y="3131170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E1448B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46" name="直接连接符 45"/>
          <p:cNvCxnSpPr/>
          <p:nvPr>
            <p:custDataLst>
              <p:tags r:id="rId7"/>
            </p:custDataLst>
          </p:nvPr>
        </p:nvCxnSpPr>
        <p:spPr>
          <a:xfrm flipV="1">
            <a:off x="2713493" y="3479065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E1448B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47" name="椭圆 46"/>
          <p:cNvSpPr/>
          <p:nvPr>
            <p:custDataLst>
              <p:tags r:id="rId8"/>
            </p:custDataLst>
          </p:nvPr>
        </p:nvSpPr>
        <p:spPr>
          <a:xfrm>
            <a:off x="2677775" y="4528094"/>
            <a:ext cx="71438" cy="71438"/>
          </a:xfrm>
          <a:prstGeom prst="ellipse">
            <a:avLst/>
          </a:prstGeom>
          <a:solidFill>
            <a:srgbClr val="E1448B"/>
          </a:solidFill>
          <a:ln>
            <a:solidFill>
              <a:srgbClr val="E1448B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8" name="文本框 58"/>
          <p:cNvSpPr txBox="1"/>
          <p:nvPr>
            <p:custDataLst>
              <p:tags r:id="rId9"/>
            </p:custDataLst>
          </p:nvPr>
        </p:nvSpPr>
        <p:spPr>
          <a:xfrm>
            <a:off x="2795703" y="3180206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1984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0"/>
            </p:custDataLst>
          </p:nvPr>
        </p:nvSpPr>
        <p:spPr>
          <a:xfrm>
            <a:off x="2838089" y="3784709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60000"/>
          </a:bodyPr>
          <a:lstStyle/>
          <a:p>
            <a:r>
              <a:rPr lang="en-US" altLang="zh-CN" sz="15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IEC</a:t>
            </a:r>
            <a:r>
              <a:rPr lang="zh-CN" altLang="en-US" sz="15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开始制订现场总线的国际标准</a:t>
            </a:r>
            <a:endParaRPr lang="zh-CN" altLang="en-US" sz="1500" b="1" spc="12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任意多边形 36"/>
          <p:cNvSpPr/>
          <p:nvPr>
            <p:custDataLst>
              <p:tags r:id="rId11"/>
            </p:custDataLst>
          </p:nvPr>
        </p:nvSpPr>
        <p:spPr>
          <a:xfrm>
            <a:off x="4373102" y="3131170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A84FAE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53" name="直接连接符 52"/>
          <p:cNvCxnSpPr/>
          <p:nvPr>
            <p:custDataLst>
              <p:tags r:id="rId12"/>
            </p:custDataLst>
          </p:nvPr>
        </p:nvCxnSpPr>
        <p:spPr>
          <a:xfrm flipV="1">
            <a:off x="4673978" y="2256848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A84FAE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54" name="椭圆 53"/>
          <p:cNvSpPr/>
          <p:nvPr>
            <p:custDataLst>
              <p:tags r:id="rId13"/>
            </p:custDataLst>
          </p:nvPr>
        </p:nvSpPr>
        <p:spPr>
          <a:xfrm>
            <a:off x="4638259" y="2193745"/>
            <a:ext cx="71438" cy="71438"/>
          </a:xfrm>
          <a:prstGeom prst="ellipse">
            <a:avLst/>
          </a:prstGeom>
          <a:solidFill>
            <a:srgbClr val="A84FAE"/>
          </a:solidFill>
          <a:ln>
            <a:solidFill>
              <a:srgbClr val="A84FAE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5" name="文本框 58"/>
          <p:cNvSpPr txBox="1"/>
          <p:nvPr>
            <p:custDataLst>
              <p:tags r:id="rId14"/>
            </p:custDataLst>
          </p:nvPr>
        </p:nvSpPr>
        <p:spPr>
          <a:xfrm>
            <a:off x="4756187" y="3180206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1987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5"/>
            </p:custDataLst>
          </p:nvPr>
        </p:nvSpPr>
        <p:spPr>
          <a:xfrm>
            <a:off x="4756187" y="2364330"/>
            <a:ext cx="1835993" cy="525432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Alston</a:t>
            </a:r>
            <a:r>
              <a:rPr lang="zh-CN" altLang="en-US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推出</a:t>
            </a:r>
            <a:r>
              <a:rPr lang="en-US" altLang="zh-CN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FIP</a:t>
            </a:r>
            <a:endParaRPr lang="en-US" altLang="zh-CN" sz="1050">
              <a:solidFill>
                <a:srgbClr val="FFFFFF">
                  <a:lumMod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任意多边形 36"/>
          <p:cNvSpPr/>
          <p:nvPr>
            <p:custDataLst>
              <p:tags r:id="rId16"/>
            </p:custDataLst>
          </p:nvPr>
        </p:nvSpPr>
        <p:spPr>
          <a:xfrm>
            <a:off x="6333587" y="3130448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7F4CBE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28" name="直接连接符 27"/>
          <p:cNvCxnSpPr/>
          <p:nvPr>
            <p:custDataLst>
              <p:tags r:id="rId17"/>
            </p:custDataLst>
          </p:nvPr>
        </p:nvCxnSpPr>
        <p:spPr>
          <a:xfrm flipV="1">
            <a:off x="6634462" y="3478343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7F4CBE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29" name="椭圆 28"/>
          <p:cNvSpPr/>
          <p:nvPr>
            <p:custDataLst>
              <p:tags r:id="rId18"/>
            </p:custDataLst>
          </p:nvPr>
        </p:nvSpPr>
        <p:spPr>
          <a:xfrm>
            <a:off x="6598743" y="4527373"/>
            <a:ext cx="71438" cy="71438"/>
          </a:xfrm>
          <a:prstGeom prst="ellipse">
            <a:avLst/>
          </a:prstGeom>
          <a:solidFill>
            <a:srgbClr val="7F4CBE"/>
          </a:solidFill>
          <a:ln>
            <a:solidFill>
              <a:srgbClr val="7F4CBE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0" name="文本框 58"/>
          <p:cNvSpPr txBox="1"/>
          <p:nvPr>
            <p:custDataLst>
              <p:tags r:id="rId19"/>
            </p:custDataLst>
          </p:nvPr>
        </p:nvSpPr>
        <p:spPr>
          <a:xfrm>
            <a:off x="6716672" y="3179485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1993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6716671" y="3835898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40000"/>
          </a:bodyPr>
          <a:lstStyle/>
          <a:p>
            <a:r>
              <a:rPr lang="en-US" altLang="zh-CN" sz="1500" b="1" spc="120">
                <a:latin typeface="微软雅黑" panose="020B0503020204020204" charset="-122"/>
                <a:ea typeface="微软雅黑" panose="020B0503020204020204" charset="-122"/>
              </a:rPr>
              <a:t>CAN</a:t>
            </a:r>
            <a:r>
              <a:rPr lang="zh-CN" altLang="en-US" sz="1500" b="1" spc="120">
                <a:latin typeface="微软雅黑" panose="020B0503020204020204" charset="-122"/>
                <a:ea typeface="微软雅黑" panose="020B0503020204020204" charset="-122"/>
              </a:rPr>
              <a:t>成为现场总线标准</a:t>
            </a:r>
            <a:r>
              <a:rPr lang="en-US" altLang="zh-CN" sz="1500" b="1" spc="120">
                <a:latin typeface="微软雅黑" panose="020B0503020204020204" charset="-122"/>
                <a:ea typeface="微软雅黑" panose="020B0503020204020204" charset="-122"/>
              </a:rPr>
              <a:t>ISO11898</a:t>
            </a:r>
            <a:endParaRPr lang="en-US" altLang="zh-CN" sz="1500" b="1" spc="12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1"/>
            </p:custDataLst>
          </p:nvPr>
        </p:nvSpPr>
        <p:spPr>
          <a:xfrm>
            <a:off x="2849519" y="4112845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60000"/>
          </a:bodyPr>
          <a:p>
            <a:r>
              <a:rPr lang="en-US" altLang="zh-CN" sz="1500" b="1" spc="120">
                <a:latin typeface="微软雅黑" panose="020B0503020204020204" charset="-122"/>
                <a:ea typeface="微软雅黑" panose="020B0503020204020204" charset="-122"/>
              </a:rPr>
              <a:t>Siemens</a:t>
            </a:r>
            <a:r>
              <a:rPr lang="zh-CN" altLang="en-US" sz="1500" b="1" spc="120">
                <a:latin typeface="微软雅黑" panose="020B0503020204020204" charset="-122"/>
                <a:ea typeface="微软雅黑" panose="020B0503020204020204" charset="-122"/>
              </a:rPr>
              <a:t>推出</a:t>
            </a:r>
            <a:r>
              <a:rPr lang="en-US" altLang="zh-CN" sz="1500" b="1" spc="120">
                <a:latin typeface="微软雅黑" panose="020B0503020204020204" charset="-122"/>
                <a:ea typeface="微软雅黑" panose="020B0503020204020204" charset="-122"/>
              </a:rPr>
              <a:t>Profibus</a:t>
            </a:r>
            <a:endParaRPr lang="en-US" altLang="zh-CN" sz="1500" b="1" spc="12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2"/>
            </p:custDataLst>
          </p:nvPr>
        </p:nvSpPr>
        <p:spPr>
          <a:xfrm>
            <a:off x="6742388" y="4062117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60000"/>
          </a:bodyPr>
          <a:p>
            <a:r>
              <a:rPr lang="zh-CN" altLang="en-US" sz="1500" b="1" spc="12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500" b="1" spc="120">
                <a:latin typeface="微软雅黑" panose="020B0503020204020204" charset="-122"/>
                <a:ea typeface="微软雅黑" panose="020B0503020204020204" charset="-122"/>
              </a:rPr>
              <a:t>FIP</a:t>
            </a:r>
            <a:r>
              <a:rPr lang="zh-CN" altLang="en-US" sz="1500" b="1" spc="120">
                <a:latin typeface="微软雅黑" panose="020B0503020204020204" charset="-122"/>
                <a:ea typeface="微软雅黑" panose="020B0503020204020204" charset="-122"/>
              </a:rPr>
              <a:t>成立了</a:t>
            </a:r>
            <a:r>
              <a:rPr lang="en-US" altLang="zh-CN" sz="1500" b="1" spc="120">
                <a:latin typeface="微软雅黑" panose="020B0503020204020204" charset="-122"/>
                <a:ea typeface="微软雅黑" panose="020B0503020204020204" charset="-122"/>
              </a:rPr>
              <a:t>WORLDFIP</a:t>
            </a:r>
            <a:endParaRPr lang="en-US" altLang="zh-CN" sz="1500" b="1" spc="12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80683" y="146050"/>
            <a:ext cx="8229600" cy="768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8128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现场总线的发展历程</a:t>
            </a:r>
            <a:r>
              <a:rPr lang="en-US" altLang="zh-CN"/>
              <a:t>-1</a:t>
            </a:r>
            <a:endParaRPr lang="en-US" altLang="zh-CN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452134" y="3131170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FC4653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 dirty="0"/>
          </a:p>
        </p:txBody>
      </p:sp>
      <p:cxnSp>
        <p:nvCxnSpPr>
          <p:cNvPr id="65" name="直接连接符 64"/>
          <p:cNvCxnSpPr/>
          <p:nvPr>
            <p:custDataLst>
              <p:tags r:id="rId2"/>
            </p:custDataLst>
          </p:nvPr>
        </p:nvCxnSpPr>
        <p:spPr>
          <a:xfrm flipV="1">
            <a:off x="753009" y="2256848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FC4653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66" name="椭圆 65"/>
          <p:cNvSpPr/>
          <p:nvPr>
            <p:custDataLst>
              <p:tags r:id="rId3"/>
            </p:custDataLst>
          </p:nvPr>
        </p:nvSpPr>
        <p:spPr>
          <a:xfrm>
            <a:off x="717290" y="2193745"/>
            <a:ext cx="71438" cy="71438"/>
          </a:xfrm>
          <a:prstGeom prst="ellipse">
            <a:avLst/>
          </a:prstGeom>
          <a:solidFill>
            <a:srgbClr val="FC4653"/>
          </a:solidFill>
          <a:ln>
            <a:solidFill>
              <a:srgbClr val="FC4653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0" name="文本框 58"/>
          <p:cNvSpPr txBox="1"/>
          <p:nvPr>
            <p:custDataLst>
              <p:tags r:id="rId4"/>
            </p:custDataLst>
          </p:nvPr>
        </p:nvSpPr>
        <p:spPr>
          <a:xfrm>
            <a:off x="835219" y="3180206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1994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835218" y="2364102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/>
          <a:p>
            <a:r>
              <a:rPr lang="zh-CN" altLang="en-US" sz="900" b="1" spc="120">
                <a:latin typeface="微软雅黑" panose="020B0503020204020204" charset="-122"/>
                <a:ea typeface="宋体" panose="02010600030101010101" pitchFamily="2" charset="-122"/>
                <a:cs typeface="宋体" panose="02010600030101010101" pitchFamily="2" charset="-122"/>
              </a:rPr>
              <a:t>基金会现场总线</a:t>
            </a:r>
            <a:r>
              <a:rPr lang="en-US" altLang="zh-CN" sz="900" b="1" spc="120">
                <a:latin typeface="微软雅黑" panose="020B0503020204020204" charset="-122"/>
                <a:ea typeface="宋体" panose="02010600030101010101" pitchFamily="2" charset="-122"/>
                <a:cs typeface="宋体" panose="02010600030101010101" pitchFamily="2" charset="-122"/>
              </a:rPr>
              <a:t>FF</a:t>
            </a:r>
            <a:endParaRPr lang="en-US" altLang="zh-CN" sz="900" b="1" spc="120">
              <a:latin typeface="微软雅黑" panose="020B050302020402020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任意多边形 36"/>
          <p:cNvSpPr/>
          <p:nvPr>
            <p:custDataLst>
              <p:tags r:id="rId6"/>
            </p:custDataLst>
          </p:nvPr>
        </p:nvSpPr>
        <p:spPr>
          <a:xfrm>
            <a:off x="2412618" y="3131170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E1448B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46" name="直接连接符 45"/>
          <p:cNvCxnSpPr/>
          <p:nvPr>
            <p:custDataLst>
              <p:tags r:id="rId7"/>
            </p:custDataLst>
          </p:nvPr>
        </p:nvCxnSpPr>
        <p:spPr>
          <a:xfrm flipV="1">
            <a:off x="2713493" y="3479065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E1448B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47" name="椭圆 46"/>
          <p:cNvSpPr/>
          <p:nvPr>
            <p:custDataLst>
              <p:tags r:id="rId8"/>
            </p:custDataLst>
          </p:nvPr>
        </p:nvSpPr>
        <p:spPr>
          <a:xfrm>
            <a:off x="2677775" y="4528094"/>
            <a:ext cx="71438" cy="71438"/>
          </a:xfrm>
          <a:prstGeom prst="ellipse">
            <a:avLst/>
          </a:prstGeom>
          <a:solidFill>
            <a:srgbClr val="E1448B"/>
          </a:solidFill>
          <a:ln>
            <a:solidFill>
              <a:srgbClr val="E1448B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8" name="文本框 58"/>
          <p:cNvSpPr txBox="1"/>
          <p:nvPr>
            <p:custDataLst>
              <p:tags r:id="rId9"/>
            </p:custDataLst>
          </p:nvPr>
        </p:nvSpPr>
        <p:spPr>
          <a:xfrm>
            <a:off x="2795703" y="3180206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1998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0"/>
            </p:custDataLst>
          </p:nvPr>
        </p:nvSpPr>
        <p:spPr>
          <a:xfrm>
            <a:off x="2838089" y="3784709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90000" lnSpcReduction="10000"/>
          </a:bodyPr>
          <a:lstStyle/>
          <a:p>
            <a:r>
              <a:rPr lang="en-US" altLang="zh-CN" sz="15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IEC61158-3-6</a:t>
            </a:r>
            <a:endParaRPr lang="zh-CN" altLang="en-US" sz="1500" b="1" spc="12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任意多边形 36"/>
          <p:cNvSpPr/>
          <p:nvPr>
            <p:custDataLst>
              <p:tags r:id="rId11"/>
            </p:custDataLst>
          </p:nvPr>
        </p:nvSpPr>
        <p:spPr>
          <a:xfrm>
            <a:off x="4373102" y="3131170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A84FAE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53" name="直接连接符 52"/>
          <p:cNvCxnSpPr/>
          <p:nvPr>
            <p:custDataLst>
              <p:tags r:id="rId12"/>
            </p:custDataLst>
          </p:nvPr>
        </p:nvCxnSpPr>
        <p:spPr>
          <a:xfrm flipV="1">
            <a:off x="4673978" y="2256848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A84FAE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54" name="椭圆 53"/>
          <p:cNvSpPr/>
          <p:nvPr>
            <p:custDataLst>
              <p:tags r:id="rId13"/>
            </p:custDataLst>
          </p:nvPr>
        </p:nvSpPr>
        <p:spPr>
          <a:xfrm>
            <a:off x="4638259" y="2193745"/>
            <a:ext cx="71438" cy="71438"/>
          </a:xfrm>
          <a:prstGeom prst="ellipse">
            <a:avLst/>
          </a:prstGeom>
          <a:solidFill>
            <a:srgbClr val="A84FAE"/>
          </a:solidFill>
          <a:ln>
            <a:solidFill>
              <a:srgbClr val="A84FAE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5" name="文本框 58"/>
          <p:cNvSpPr txBox="1"/>
          <p:nvPr>
            <p:custDataLst>
              <p:tags r:id="rId14"/>
            </p:custDataLst>
          </p:nvPr>
        </p:nvSpPr>
        <p:spPr>
          <a:xfrm>
            <a:off x="4755833" y="3180398"/>
            <a:ext cx="778669" cy="415290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2003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5"/>
            </p:custDataLst>
          </p:nvPr>
        </p:nvSpPr>
        <p:spPr>
          <a:xfrm>
            <a:off x="4756187" y="2364330"/>
            <a:ext cx="1835993" cy="525432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IEC61158</a:t>
            </a:r>
            <a:r>
              <a:rPr lang="zh-CN" altLang="en-US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确定了</a:t>
            </a:r>
            <a:r>
              <a:rPr lang="en-US" altLang="zh-CN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10</a:t>
            </a:r>
            <a:r>
              <a:rPr lang="zh-CN" altLang="en-US" sz="105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种现场总线</a:t>
            </a:r>
            <a:endParaRPr lang="zh-CN" altLang="en-US" sz="1050">
              <a:solidFill>
                <a:srgbClr val="FFFFFF">
                  <a:lumMod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任意多边形 36"/>
          <p:cNvSpPr/>
          <p:nvPr>
            <p:custDataLst>
              <p:tags r:id="rId16"/>
            </p:custDataLst>
          </p:nvPr>
        </p:nvSpPr>
        <p:spPr>
          <a:xfrm>
            <a:off x="6333587" y="3130448"/>
            <a:ext cx="1998000" cy="513572"/>
          </a:xfrm>
          <a:custGeom>
            <a:avLst/>
            <a:gdLst>
              <a:gd name="connsiteX0" fmla="*/ 90551 w 3538263"/>
              <a:gd name="connsiteY0" fmla="*/ 0 h 684762"/>
              <a:gd name="connsiteX1" fmla="*/ 93446 w 3538263"/>
              <a:gd name="connsiteY1" fmla="*/ 524 h 684762"/>
              <a:gd name="connsiteX2" fmla="*/ 93446 w 3538263"/>
              <a:gd name="connsiteY2" fmla="*/ 0 h 684762"/>
              <a:gd name="connsiteX3" fmla="*/ 892886 w 3538263"/>
              <a:gd name="connsiteY3" fmla="*/ 0 h 684762"/>
              <a:gd name="connsiteX4" fmla="*/ 895781 w 3538263"/>
              <a:gd name="connsiteY4" fmla="*/ 0 h 684762"/>
              <a:gd name="connsiteX5" fmla="*/ 2302616 w 3538263"/>
              <a:gd name="connsiteY5" fmla="*/ 0 h 684762"/>
              <a:gd name="connsiteX6" fmla="*/ 2303730 w 3538263"/>
              <a:gd name="connsiteY6" fmla="*/ 0 h 684762"/>
              <a:gd name="connsiteX7" fmla="*/ 3104951 w 3538263"/>
              <a:gd name="connsiteY7" fmla="*/ 0 h 684762"/>
              <a:gd name="connsiteX8" fmla="*/ 3104951 w 3538263"/>
              <a:gd name="connsiteY8" fmla="*/ 202 h 684762"/>
              <a:gd name="connsiteX9" fmla="*/ 3106065 w 3538263"/>
              <a:gd name="connsiteY9" fmla="*/ 0 h 684762"/>
              <a:gd name="connsiteX10" fmla="*/ 3170095 w 3538263"/>
              <a:gd name="connsiteY10" fmla="*/ 23767 h 684762"/>
              <a:gd name="connsiteX11" fmla="*/ 3184149 w 3538263"/>
              <a:gd name="connsiteY11" fmla="*/ 42446 h 684762"/>
              <a:gd name="connsiteX12" fmla="*/ 3185799 w 3538263"/>
              <a:gd name="connsiteY12" fmla="*/ 42446 h 684762"/>
              <a:gd name="connsiteX13" fmla="*/ 3523600 w 3538263"/>
              <a:gd name="connsiteY13" fmla="*/ 560936 h 684762"/>
              <a:gd name="connsiteX14" fmla="*/ 3522800 w 3538263"/>
              <a:gd name="connsiteY14" fmla="*/ 560936 h 684762"/>
              <a:gd name="connsiteX15" fmla="*/ 3531147 w 3538263"/>
              <a:gd name="connsiteY15" fmla="*/ 572030 h 684762"/>
              <a:gd name="connsiteX16" fmla="*/ 3538263 w 3538263"/>
              <a:gd name="connsiteY16" fmla="*/ 603616 h 684762"/>
              <a:gd name="connsiteX17" fmla="*/ 3447712 w 3538263"/>
              <a:gd name="connsiteY17" fmla="*/ 684762 h 684762"/>
              <a:gd name="connsiteX18" fmla="*/ 3444034 w 3538263"/>
              <a:gd name="connsiteY18" fmla="*/ 684097 h 684762"/>
              <a:gd name="connsiteX19" fmla="*/ 3444034 w 3538263"/>
              <a:gd name="connsiteY19" fmla="*/ 684761 h 684762"/>
              <a:gd name="connsiteX20" fmla="*/ 2645382 w 3538263"/>
              <a:gd name="connsiteY20" fmla="*/ 684761 h 684762"/>
              <a:gd name="connsiteX21" fmla="*/ 2645377 w 3538263"/>
              <a:gd name="connsiteY21" fmla="*/ 684762 h 684762"/>
              <a:gd name="connsiteX22" fmla="*/ 2645371 w 3538263"/>
              <a:gd name="connsiteY22" fmla="*/ 684761 h 684762"/>
              <a:gd name="connsiteX23" fmla="*/ 2641699 w 3538263"/>
              <a:gd name="connsiteY23" fmla="*/ 684761 h 684762"/>
              <a:gd name="connsiteX24" fmla="*/ 1235572 w 3538263"/>
              <a:gd name="connsiteY24" fmla="*/ 684761 h 684762"/>
              <a:gd name="connsiteX25" fmla="*/ 1235566 w 3538263"/>
              <a:gd name="connsiteY25" fmla="*/ 684762 h 684762"/>
              <a:gd name="connsiteX26" fmla="*/ 1235561 w 3538263"/>
              <a:gd name="connsiteY26" fmla="*/ 684761 h 684762"/>
              <a:gd name="connsiteX27" fmla="*/ 433237 w 3538263"/>
              <a:gd name="connsiteY27" fmla="*/ 684761 h 684762"/>
              <a:gd name="connsiteX28" fmla="*/ 433231 w 3538263"/>
              <a:gd name="connsiteY28" fmla="*/ 684762 h 684762"/>
              <a:gd name="connsiteX29" fmla="*/ 369202 w 3538263"/>
              <a:gd name="connsiteY29" fmla="*/ 660995 h 684762"/>
              <a:gd name="connsiteX30" fmla="*/ 355148 w 3538263"/>
              <a:gd name="connsiteY30" fmla="*/ 642315 h 684762"/>
              <a:gd name="connsiteX31" fmla="*/ 354886 w 3538263"/>
              <a:gd name="connsiteY31" fmla="*/ 642315 h 684762"/>
              <a:gd name="connsiteX32" fmla="*/ 353195 w 3538263"/>
              <a:gd name="connsiteY32" fmla="*/ 639720 h 684762"/>
              <a:gd name="connsiteX33" fmla="*/ 349796 w 3538263"/>
              <a:gd name="connsiteY33" fmla="*/ 635202 h 684762"/>
              <a:gd name="connsiteX34" fmla="*/ 349555 w 3538263"/>
              <a:gd name="connsiteY34" fmla="*/ 634133 h 684762"/>
              <a:gd name="connsiteX35" fmla="*/ 26754 w 3538263"/>
              <a:gd name="connsiteY35" fmla="*/ 138665 h 684762"/>
              <a:gd name="connsiteX36" fmla="*/ 26522 w 3538263"/>
              <a:gd name="connsiteY36" fmla="*/ 138525 h 684762"/>
              <a:gd name="connsiteX37" fmla="*/ 0 w 3538263"/>
              <a:gd name="connsiteY37" fmla="*/ 81146 h 684762"/>
              <a:gd name="connsiteX38" fmla="*/ 90551 w 3538263"/>
              <a:gd name="connsiteY38" fmla="*/ 0 h 68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38263" h="684762">
                <a:moveTo>
                  <a:pt x="90551" y="0"/>
                </a:moveTo>
                <a:lnTo>
                  <a:pt x="93446" y="524"/>
                </a:lnTo>
                <a:lnTo>
                  <a:pt x="93446" y="0"/>
                </a:lnTo>
                <a:lnTo>
                  <a:pt x="892886" y="0"/>
                </a:lnTo>
                <a:lnTo>
                  <a:pt x="895781" y="0"/>
                </a:lnTo>
                <a:lnTo>
                  <a:pt x="2302616" y="0"/>
                </a:lnTo>
                <a:lnTo>
                  <a:pt x="2303730" y="0"/>
                </a:lnTo>
                <a:lnTo>
                  <a:pt x="3104951" y="0"/>
                </a:lnTo>
                <a:lnTo>
                  <a:pt x="3104951" y="202"/>
                </a:lnTo>
                <a:lnTo>
                  <a:pt x="3106065" y="0"/>
                </a:lnTo>
                <a:cubicBezTo>
                  <a:pt x="3131070" y="0"/>
                  <a:pt x="3153709" y="9083"/>
                  <a:pt x="3170095" y="23767"/>
                </a:cubicBezTo>
                <a:lnTo>
                  <a:pt x="3184149" y="42446"/>
                </a:lnTo>
                <a:lnTo>
                  <a:pt x="3185799" y="42446"/>
                </a:lnTo>
                <a:lnTo>
                  <a:pt x="3523600" y="560936"/>
                </a:lnTo>
                <a:lnTo>
                  <a:pt x="3522800" y="560936"/>
                </a:lnTo>
                <a:lnTo>
                  <a:pt x="3531147" y="572030"/>
                </a:lnTo>
                <a:cubicBezTo>
                  <a:pt x="3535729" y="581739"/>
                  <a:pt x="3538263" y="592412"/>
                  <a:pt x="3538263" y="603616"/>
                </a:cubicBezTo>
                <a:cubicBezTo>
                  <a:pt x="3538263" y="648432"/>
                  <a:pt x="3497722" y="684762"/>
                  <a:pt x="3447712" y="684762"/>
                </a:cubicBezTo>
                <a:lnTo>
                  <a:pt x="3444034" y="684097"/>
                </a:lnTo>
                <a:lnTo>
                  <a:pt x="3444034" y="684761"/>
                </a:lnTo>
                <a:lnTo>
                  <a:pt x="2645382" y="684761"/>
                </a:lnTo>
                <a:lnTo>
                  <a:pt x="2645377" y="684762"/>
                </a:lnTo>
                <a:lnTo>
                  <a:pt x="2645371" y="684761"/>
                </a:lnTo>
                <a:lnTo>
                  <a:pt x="2641699" y="684761"/>
                </a:lnTo>
                <a:lnTo>
                  <a:pt x="1235572" y="684761"/>
                </a:lnTo>
                <a:lnTo>
                  <a:pt x="1235566" y="684762"/>
                </a:lnTo>
                <a:lnTo>
                  <a:pt x="1235561" y="684761"/>
                </a:lnTo>
                <a:lnTo>
                  <a:pt x="433237" y="684761"/>
                </a:lnTo>
                <a:lnTo>
                  <a:pt x="433231" y="684762"/>
                </a:lnTo>
                <a:cubicBezTo>
                  <a:pt x="408226" y="684762"/>
                  <a:pt x="385589" y="675680"/>
                  <a:pt x="369202" y="660995"/>
                </a:cubicBezTo>
                <a:lnTo>
                  <a:pt x="355148" y="642315"/>
                </a:lnTo>
                <a:lnTo>
                  <a:pt x="354886" y="642315"/>
                </a:lnTo>
                <a:lnTo>
                  <a:pt x="353195" y="639720"/>
                </a:lnTo>
                <a:lnTo>
                  <a:pt x="349796" y="635202"/>
                </a:lnTo>
                <a:lnTo>
                  <a:pt x="349555" y="634133"/>
                </a:lnTo>
                <a:lnTo>
                  <a:pt x="26754" y="138665"/>
                </a:lnTo>
                <a:lnTo>
                  <a:pt x="26522" y="138525"/>
                </a:lnTo>
                <a:cubicBezTo>
                  <a:pt x="10136" y="123841"/>
                  <a:pt x="0" y="103554"/>
                  <a:pt x="0" y="81146"/>
                </a:cubicBezTo>
                <a:cubicBezTo>
                  <a:pt x="0" y="36330"/>
                  <a:pt x="40541" y="0"/>
                  <a:pt x="90551" y="0"/>
                </a:cubicBezTo>
                <a:close/>
              </a:path>
            </a:pathLst>
          </a:custGeom>
          <a:solidFill>
            <a:srgbClr val="7F4CBE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cxnSp>
        <p:nvCxnSpPr>
          <p:cNvPr id="28" name="直接连接符 27"/>
          <p:cNvCxnSpPr/>
          <p:nvPr>
            <p:custDataLst>
              <p:tags r:id="rId17"/>
            </p:custDataLst>
          </p:nvPr>
        </p:nvCxnSpPr>
        <p:spPr>
          <a:xfrm flipV="1">
            <a:off x="6634462" y="3478343"/>
            <a:ext cx="0" cy="1120467"/>
          </a:xfrm>
          <a:prstGeom prst="line">
            <a:avLst/>
          </a:prstGeom>
          <a:solidFill>
            <a:srgbClr val="FC4653"/>
          </a:solidFill>
          <a:ln w="25400">
            <a:solidFill>
              <a:srgbClr val="7F4CBE"/>
            </a:solidFill>
          </a:ln>
        </p:spPr>
        <p:style>
          <a:lnRef idx="1">
            <a:srgbClr val="FC4653"/>
          </a:lnRef>
          <a:fillRef idx="0">
            <a:srgbClr val="FC4653"/>
          </a:fillRef>
          <a:effectRef idx="0">
            <a:srgbClr val="FC4653"/>
          </a:effectRef>
          <a:fontRef idx="minor">
            <a:srgbClr val="242424"/>
          </a:fontRef>
        </p:style>
      </p:cxnSp>
      <p:sp>
        <p:nvSpPr>
          <p:cNvPr id="29" name="椭圆 28"/>
          <p:cNvSpPr/>
          <p:nvPr>
            <p:custDataLst>
              <p:tags r:id="rId18"/>
            </p:custDataLst>
          </p:nvPr>
        </p:nvSpPr>
        <p:spPr>
          <a:xfrm>
            <a:off x="6598743" y="4527373"/>
            <a:ext cx="71438" cy="71438"/>
          </a:xfrm>
          <a:prstGeom prst="ellipse">
            <a:avLst/>
          </a:prstGeom>
          <a:solidFill>
            <a:srgbClr val="7F4CBE"/>
          </a:solidFill>
          <a:ln>
            <a:solidFill>
              <a:srgbClr val="7F4CBE"/>
            </a:solidFill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0" name="文本框 58"/>
          <p:cNvSpPr txBox="1"/>
          <p:nvPr>
            <p:custDataLst>
              <p:tags r:id="rId19"/>
            </p:custDataLst>
          </p:nvPr>
        </p:nvSpPr>
        <p:spPr>
          <a:xfrm>
            <a:off x="6716672" y="3179485"/>
            <a:ext cx="778097" cy="4154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242424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r>
              <a:rPr lang="en-US" altLang="zh-CN" sz="2250" b="1">
                <a:solidFill>
                  <a:srgbClr val="FFFFFF"/>
                </a:solidFill>
                <a:latin typeface="Arial" panose="020B0604020202020204" pitchFamily="34" charset="0"/>
                <a:ea typeface="方正兰亭细黑_GBK" panose="02000000000000000000" charset="-122"/>
                <a:cs typeface="Arial" panose="020B0604020202020204" pitchFamily="34" charset="0"/>
              </a:rPr>
              <a:t>2007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方正兰亭细黑_GBK" panose="02000000000000000000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6716671" y="3835898"/>
            <a:ext cx="1835990" cy="276999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 fontScale="60000"/>
          </a:bodyPr>
          <a:lstStyle/>
          <a:p>
            <a:r>
              <a:rPr lang="en-US" altLang="zh-CN" sz="150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IEC61158</a:t>
            </a:r>
            <a:r>
              <a:rPr lang="zh-CN" altLang="en-US" sz="150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确定了</a:t>
            </a:r>
            <a:r>
              <a:rPr lang="en-US" altLang="zh-CN" sz="150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</a:t>
            </a:r>
            <a:r>
              <a:rPr lang="zh-CN" altLang="en-US" sz="150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种现场总线</a:t>
            </a:r>
            <a:endParaRPr lang="zh-CN" altLang="en-US" sz="1500">
              <a:solidFill>
                <a:srgbClr val="FFFFFF">
                  <a:lumMod val="5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1500" b="1" spc="12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80683" y="146050"/>
            <a:ext cx="8229600" cy="768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8128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现场总线的发展历程</a:t>
            </a:r>
            <a:r>
              <a:rPr lang="en-US" altLang="zh-CN"/>
              <a:t>-2</a:t>
            </a:r>
            <a:endParaRPr lang="en-US" altLang="zh-CN"/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工业控制网络国际标准</a:t>
            </a:r>
            <a:endParaRPr lang="zh-CN" altLang="en-US"/>
          </a:p>
        </p:txBody>
      </p:sp>
      <p:pic>
        <p:nvPicPr>
          <p:cNvPr id="3174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1413510"/>
            <a:ext cx="8260080" cy="4323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3862" name="标题 633861"/>
          <p:cNvSpPr>
            <a:spLocks noGrp="1"/>
          </p:cNvSpPr>
          <p:nvPr>
            <p:ph type="ctrTitle"/>
          </p:nvPr>
        </p:nvSpPr>
        <p:spPr>
          <a:xfrm>
            <a:off x="179388" y="3068638"/>
            <a:ext cx="8208962" cy="2447925"/>
          </a:xfrm>
        </p:spPr>
        <p:txBody>
          <a:bodyPr anchor="t"/>
          <a:p>
            <a:pPr algn="ctr" defTabSz="914400">
              <a:buSzTx/>
            </a:pPr>
            <a:r>
              <a:rPr lang="zh-CN" altLang="en-US" sz="4800" kern="120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第四节</a:t>
            </a:r>
            <a:br>
              <a:rPr lang="zh-CN" altLang="en-US" sz="54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br>
              <a:rPr lang="zh-CN" altLang="en-US" sz="12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常见工业控制网络</a:t>
            </a:r>
            <a:endParaRPr lang="zh-CN" altLang="en-US" sz="4800" kern="120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</a:t>
            </a:r>
            <a:r>
              <a:rPr lang="en-US" altLang="zh-CN"/>
              <a:t>1</a:t>
            </a:r>
            <a:r>
              <a:rPr lang="zh-CN" altLang="en-US"/>
              <a:t>：两种网络结构的比较</a:t>
            </a:r>
            <a:endParaRPr lang="zh-CN" altLang="en-US"/>
          </a:p>
        </p:txBody>
      </p:sp>
      <p:graphicFrame>
        <p:nvGraphicFramePr>
          <p:cNvPr id="865283" name="对象 865282"/>
          <p:cNvGraphicFramePr>
            <a:graphicFrameLocks noChangeAspect="1"/>
          </p:cNvGraphicFramePr>
          <p:nvPr/>
        </p:nvGraphicFramePr>
        <p:xfrm>
          <a:off x="285115" y="1762760"/>
          <a:ext cx="8424863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7360285" imgH="3251200" progId="Visio.Drawing.11">
                  <p:embed/>
                </p:oleObj>
              </mc:Choice>
              <mc:Fallback>
                <p:oleObj name="" r:id="rId1" imgW="7360285" imgH="3251200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5115" y="1762760"/>
                        <a:ext cx="8424863" cy="367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基金会现场总线</a:t>
            </a:r>
            <a:endParaRPr lang="zh-CN" altLang="en-US"/>
          </a:p>
        </p:txBody>
      </p:sp>
      <p:sp>
        <p:nvSpPr>
          <p:cNvPr id="870403" name="文本占位符 870402"/>
          <p:cNvSpPr>
            <a:spLocks noGrp="1"/>
          </p:cNvSpPr>
          <p:nvPr>
            <p:ph type="body" idx="1"/>
          </p:nvPr>
        </p:nvSpPr>
        <p:spPr/>
        <p:txBody>
          <a:bodyPr lIns="80152" tIns="40076" rIns="80152" bIns="40076"/>
          <a:p>
            <a:pPr>
              <a:lnSpc>
                <a:spcPct val="150000"/>
              </a:lnSpc>
            </a:pPr>
            <a:r>
              <a:rPr lang="zh-CN" altLang="x-none" sz="2400" dirty="0">
                <a:solidFill>
                  <a:srgbClr val="FF3300"/>
                </a:solidFill>
                <a:ea typeface="楷体_GB2312" pitchFamily="49" charset="-122"/>
              </a:rPr>
              <a:t>基金会现场总线</a:t>
            </a:r>
            <a:r>
              <a:rPr lang="en-US" altLang="zh-CN" sz="2400">
                <a:solidFill>
                  <a:srgbClr val="FF3300"/>
                </a:solidFill>
                <a:ea typeface="楷体_GB2312" pitchFamily="49" charset="-122"/>
              </a:rPr>
              <a:t>(Foundation </a:t>
            </a:r>
            <a:r>
              <a:rPr lang="en-US" altLang="zh-CN" sz="2400" err="1">
                <a:solidFill>
                  <a:srgbClr val="FF3300"/>
                </a:solidFill>
                <a:ea typeface="楷体_GB2312" pitchFamily="49" charset="-122"/>
              </a:rPr>
              <a:t>Fieldbus,FF</a:t>
            </a:r>
            <a:r>
              <a:rPr lang="en-US" altLang="zh-CN" sz="2400">
                <a:solidFill>
                  <a:srgbClr val="FF3300"/>
                </a:solidFill>
                <a:ea typeface="楷体_GB2312" pitchFamily="49" charset="-122"/>
              </a:rPr>
              <a:t>)</a:t>
            </a:r>
            <a:endParaRPr lang="en-US" altLang="zh-CN" sz="2400">
              <a:solidFill>
                <a:srgbClr val="FF3300"/>
              </a:solidFill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>
                <a:solidFill>
                  <a:srgbClr val="FF3300"/>
                </a:solidFill>
                <a:ea typeface="楷体_GB2312" pitchFamily="49" charset="-122"/>
              </a:rPr>
              <a:t>1994</a:t>
            </a:r>
            <a:r>
              <a:rPr lang="zh-CN" altLang="x-none" sz="2000" dirty="0">
                <a:solidFill>
                  <a:srgbClr val="FF3300"/>
                </a:solidFill>
                <a:ea typeface="楷体_GB2312" pitchFamily="49" charset="-122"/>
              </a:rPr>
              <a:t>年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由</a:t>
            </a:r>
            <a:r>
              <a:rPr lang="en-US" altLang="zh-CN" sz="2000">
                <a:ea typeface="楷体_GB2312" pitchFamily="49" charset="-122"/>
              </a:rPr>
              <a:t>ISP</a:t>
            </a:r>
            <a:r>
              <a:rPr lang="zh-CN" altLang="x-none" sz="2000" dirty="0">
                <a:ea typeface="楷体_GB2312" pitchFamily="49" charset="-122"/>
              </a:rPr>
              <a:t>和</a:t>
            </a:r>
            <a:r>
              <a:rPr lang="en-US" altLang="zh-CN" sz="2000" err="1">
                <a:ea typeface="楷体_GB2312" pitchFamily="49" charset="-122"/>
              </a:rPr>
              <a:t>WorldFIP</a:t>
            </a:r>
            <a:r>
              <a:rPr lang="zh-CN" altLang="x-none" sz="2000" dirty="0">
                <a:ea typeface="楷体_GB2312" pitchFamily="49" charset="-122"/>
              </a:rPr>
              <a:t>两大集团合并成立现场总线基金会</a:t>
            </a:r>
            <a:r>
              <a:rPr lang="en-US" altLang="zh-CN" sz="2000">
                <a:ea typeface="楷体_GB2312" pitchFamily="49" charset="-122"/>
              </a:rPr>
              <a:t>.</a:t>
            </a:r>
            <a:r>
              <a:rPr lang="zh-CN" altLang="x-none" sz="2000" dirty="0">
                <a:ea typeface="楷体_GB2312" pitchFamily="49" charset="-122"/>
              </a:rPr>
              <a:t>拥有</a:t>
            </a:r>
            <a:r>
              <a:rPr lang="en-US" altLang="zh-CN" sz="2000">
                <a:ea typeface="楷体_GB2312" pitchFamily="49" charset="-122"/>
              </a:rPr>
              <a:t>120</a:t>
            </a:r>
            <a:r>
              <a:rPr lang="zh-CN" altLang="x-none" sz="2000" dirty="0">
                <a:ea typeface="楷体_GB2312" pitchFamily="49" charset="-122"/>
              </a:rPr>
              <a:t>多个成员</a:t>
            </a:r>
            <a:r>
              <a:rPr lang="en-US" altLang="zh-CN" sz="2000">
                <a:ea typeface="楷体_GB2312" pitchFamily="49" charset="-122"/>
              </a:rPr>
              <a:t>:</a:t>
            </a:r>
            <a:r>
              <a:rPr lang="en-US" altLang="zh-CN" sz="2000" err="1">
                <a:ea typeface="楷体_GB2312" pitchFamily="49" charset="-122"/>
              </a:rPr>
              <a:t>AB,ABB,Honeywell</a:t>
            </a:r>
            <a:r>
              <a:rPr lang="zh-CN" altLang="x-none" sz="2000" dirty="0">
                <a:ea typeface="楷体_GB2312" pitchFamily="49" charset="-122"/>
              </a:rPr>
              <a:t>等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采用</a:t>
            </a:r>
            <a:r>
              <a:rPr lang="en-US" altLang="zh-CN" sz="2000">
                <a:ea typeface="楷体_GB2312" pitchFamily="49" charset="-122"/>
              </a:rPr>
              <a:t>OSI/ISO</a:t>
            </a:r>
            <a:r>
              <a:rPr lang="zh-CN" altLang="x-none" sz="2000" dirty="0">
                <a:ea typeface="楷体_GB2312" pitchFamily="49" charset="-122"/>
              </a:rPr>
              <a:t>物理层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数据链路层和应用层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增加了用户层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有</a:t>
            </a:r>
            <a:r>
              <a:rPr lang="zh-CN" altLang="x-none" sz="2000" dirty="0">
                <a:solidFill>
                  <a:srgbClr val="FF3300"/>
                </a:solidFill>
                <a:ea typeface="楷体_GB2312" pitchFamily="49" charset="-122"/>
              </a:rPr>
              <a:t>低速</a:t>
            </a:r>
            <a:r>
              <a:rPr lang="en-US" altLang="zh-CN" sz="2000">
                <a:solidFill>
                  <a:srgbClr val="FF3300"/>
                </a:solidFill>
                <a:ea typeface="楷体_GB2312" pitchFamily="49" charset="-122"/>
              </a:rPr>
              <a:t>(H1</a:t>
            </a:r>
            <a:r>
              <a:rPr lang="en-US" altLang="zh-CN" sz="2000">
                <a:ea typeface="楷体_GB2312" pitchFamily="49" charset="-122"/>
              </a:rPr>
              <a:t>,31.25kb/s,200m</a:t>
            </a:r>
            <a:r>
              <a:rPr lang="zh-CN" altLang="x-none" sz="2000" dirty="0">
                <a:ea typeface="楷体_GB2312" pitchFamily="49" charset="-122"/>
              </a:rPr>
              <a:t>，</a:t>
            </a:r>
            <a:r>
              <a:rPr lang="en-US" altLang="zh-CN" sz="2000">
                <a:ea typeface="楷体_GB2312" pitchFamily="49" charset="-122"/>
              </a:rPr>
              <a:t>400m</a:t>
            </a:r>
            <a:r>
              <a:rPr lang="zh-CN" altLang="x-none" sz="2000" dirty="0">
                <a:ea typeface="楷体_GB2312" pitchFamily="49" charset="-122"/>
              </a:rPr>
              <a:t>，</a:t>
            </a:r>
            <a:r>
              <a:rPr lang="en-US" altLang="zh-CN" sz="2000">
                <a:ea typeface="楷体_GB2312" pitchFamily="49" charset="-122"/>
              </a:rPr>
              <a:t>1200m</a:t>
            </a:r>
            <a:r>
              <a:rPr lang="zh-CN" altLang="x-none" sz="2000" dirty="0">
                <a:ea typeface="楷体_GB2312" pitchFamily="49" charset="-122"/>
              </a:rPr>
              <a:t>，</a:t>
            </a:r>
            <a:r>
              <a:rPr lang="en-US" altLang="zh-CN" sz="2000">
                <a:ea typeface="楷体_GB2312" pitchFamily="49" charset="-122"/>
              </a:rPr>
              <a:t>1900m)</a:t>
            </a:r>
            <a:r>
              <a:rPr lang="zh-CN" altLang="x-none" sz="2000" dirty="0">
                <a:ea typeface="楷体_GB2312" pitchFamily="49" charset="-122"/>
              </a:rPr>
              <a:t>与</a:t>
            </a:r>
            <a:r>
              <a:rPr lang="zh-CN" altLang="x-none" sz="2000" dirty="0">
                <a:solidFill>
                  <a:srgbClr val="FF3300"/>
                </a:solidFill>
                <a:ea typeface="楷体_GB2312" pitchFamily="49" charset="-122"/>
              </a:rPr>
              <a:t>高速</a:t>
            </a:r>
            <a:r>
              <a:rPr lang="en-US" altLang="zh-CN" sz="2000">
                <a:solidFill>
                  <a:srgbClr val="FF3300"/>
                </a:solidFill>
                <a:ea typeface="楷体_GB2312" pitchFamily="49" charset="-122"/>
              </a:rPr>
              <a:t>(H2</a:t>
            </a:r>
            <a:r>
              <a:rPr lang="en-US" altLang="zh-CN" sz="2000">
                <a:ea typeface="楷体_GB2312" pitchFamily="49" charset="-122"/>
              </a:rPr>
              <a:t>,1Mbps, 2.5Mpbs,750m,500m))</a:t>
            </a:r>
            <a:r>
              <a:rPr lang="zh-CN" altLang="x-none" sz="2000" dirty="0">
                <a:ea typeface="楷体_GB2312" pitchFamily="49" charset="-122"/>
              </a:rPr>
              <a:t>之分</a:t>
            </a:r>
            <a:r>
              <a:rPr lang="en-US" altLang="zh-CN" sz="2000">
                <a:ea typeface="楷体_GB2312" pitchFamily="49" charset="-122"/>
              </a:rPr>
              <a:t>,H2</a:t>
            </a:r>
            <a:r>
              <a:rPr lang="zh-CN" altLang="x-none" sz="2000" dirty="0">
                <a:ea typeface="楷体_GB2312" pitchFamily="49" charset="-122"/>
              </a:rPr>
              <a:t>逐渐被</a:t>
            </a:r>
            <a:r>
              <a:rPr lang="en-US" altLang="zh-CN" sz="2000">
                <a:ea typeface="楷体_GB2312" pitchFamily="49" charset="-122"/>
              </a:rPr>
              <a:t>HSE(100Mb/s,</a:t>
            </a:r>
            <a:r>
              <a:rPr lang="zh-CN" altLang="x-none" sz="2000" dirty="0">
                <a:ea typeface="楷体_GB2312" pitchFamily="49" charset="-122"/>
              </a:rPr>
              <a:t>甚至更高</a:t>
            </a:r>
            <a:r>
              <a:rPr lang="en-US" altLang="zh-CN" sz="2000">
                <a:ea typeface="楷体_GB2312" pitchFamily="49" charset="-122"/>
              </a:rPr>
              <a:t>)</a:t>
            </a:r>
            <a:r>
              <a:rPr lang="zh-CN" altLang="x-none" sz="2000" dirty="0">
                <a:ea typeface="楷体_GB2312" pitchFamily="49" charset="-122"/>
              </a:rPr>
              <a:t>取代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支持双绞线、同轴电缆、光缆和无线发射等传输介质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应用领域以过程自动化为主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比如化工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石油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污水处理</a:t>
            </a:r>
            <a:endParaRPr lang="zh-CN" altLang="x-none" sz="2000" dirty="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2546" name="标题 49254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课程学习内容</a:t>
            </a:r>
            <a:endParaRPr lang="zh-CN" alt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05" y="1188720"/>
            <a:ext cx="8064500" cy="4965065"/>
          </a:xfrm>
        </p:spPr>
        <p:txBody>
          <a:bodyPr/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工业控制网络的概念、组成、特点、优点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Modbus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现场总线的标准及应用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PROFIBUS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现场总线的标准及应用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CAN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总线标准及应用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DeviceNet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现场总线的标准及应用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CANopen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现场总线的标准及应用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工业以太网标准及应用</a:t>
            </a:r>
            <a:endParaRPr lang="zh-CN" altLang="en-US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基金会现场总线</a:t>
            </a:r>
            <a:endParaRPr lang="zh-CN" altLang="en-US"/>
          </a:p>
        </p:txBody>
      </p:sp>
      <p:pic>
        <p:nvPicPr>
          <p:cNvPr id="1027076" name="Picture 4" descr="HW332"/>
          <p:cNvPicPr>
            <a:picLocks noChangeAspect="1" noChangeArrowheads="1"/>
          </p:cNvPicPr>
          <p:nvPr/>
        </p:nvPicPr>
        <p:blipFill>
          <a:blip r:embed="rId1" cstate="print"/>
          <a:srcRect b="7309"/>
          <a:stretch>
            <a:fillRect/>
          </a:stretch>
        </p:blipFill>
        <p:spPr bwMode="auto">
          <a:xfrm>
            <a:off x="154940" y="1871980"/>
            <a:ext cx="8685530" cy="298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PROFIBUS</a:t>
            </a:r>
            <a:endParaRPr lang="en-US" altLang="zh-CN"/>
          </a:p>
        </p:txBody>
      </p:sp>
      <p:sp>
        <p:nvSpPr>
          <p:cNvPr id="871427" name="文本占位符 871426"/>
          <p:cNvSpPr>
            <a:spLocks noGrp="1"/>
          </p:cNvSpPr>
          <p:nvPr>
            <p:ph type="body" idx="1"/>
          </p:nvPr>
        </p:nvSpPr>
        <p:spPr>
          <a:xfrm>
            <a:off x="203200" y="1047750"/>
            <a:ext cx="8361045" cy="5301615"/>
          </a:xfrm>
        </p:spPr>
        <p:txBody>
          <a:bodyPr lIns="80152" tIns="40076" rIns="80152" bIns="40076"/>
          <a:p>
            <a:pPr>
              <a:lnSpc>
                <a:spcPct val="125000"/>
              </a:lnSpc>
            </a:pPr>
            <a:r>
              <a:rPr lang="zh-CN" altLang="x-none" sz="2400" dirty="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过程现场总线</a:t>
            </a:r>
            <a:r>
              <a:rPr lang="en-US" altLang="zh-CN" sz="240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(Process field </a:t>
            </a:r>
            <a:r>
              <a:rPr lang="en-US" altLang="zh-CN" sz="2400" err="1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bus,Profibus</a:t>
            </a:r>
            <a:r>
              <a:rPr lang="en-US" altLang="zh-CN" sz="2400">
                <a:solidFill>
                  <a:srgbClr val="FF33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)</a:t>
            </a:r>
            <a:endParaRPr lang="en-US" altLang="zh-CN" sz="2400">
              <a:solidFill>
                <a:srgbClr val="FF33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共有</a:t>
            </a:r>
            <a:r>
              <a:rPr lang="en-US" altLang="zh-CN" sz="24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3</a:t>
            </a: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种版本</a:t>
            </a:r>
            <a:endParaRPr lang="zh-CN" altLang="x-none" sz="24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2">
              <a:lnSpc>
                <a:spcPct val="125000"/>
              </a:lnSpc>
            </a:pPr>
            <a:r>
              <a:rPr lang="en-US" altLang="zh-CN" sz="1800" err="1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Profibus</a:t>
            </a:r>
            <a:r>
              <a:rPr lang="en-US" altLang="zh-CN" sz="18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-FMS</a:t>
            </a:r>
            <a:r>
              <a:rPr lang="zh-CN" altLang="x-none" sz="18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（</a:t>
            </a:r>
            <a:r>
              <a:rPr lang="en-US" altLang="zh-CN" sz="1800" err="1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Fieldbus</a:t>
            </a:r>
            <a:r>
              <a:rPr lang="en-US" altLang="zh-CN" sz="18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 Message Specification</a:t>
            </a:r>
            <a:r>
              <a:rPr lang="zh-CN" altLang="x-none" sz="18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）</a:t>
            </a:r>
            <a:endParaRPr lang="zh-CN" altLang="x-none" sz="18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2">
              <a:lnSpc>
                <a:spcPct val="125000"/>
              </a:lnSpc>
            </a:pPr>
            <a:r>
              <a:rPr lang="en-US" altLang="zh-CN" sz="1800" err="1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Profibus</a:t>
            </a:r>
            <a:r>
              <a:rPr lang="en-US" altLang="zh-CN" sz="18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-PA</a:t>
            </a:r>
            <a:r>
              <a:rPr lang="zh-CN" altLang="x-none" sz="18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（</a:t>
            </a:r>
            <a:r>
              <a:rPr lang="en-US" altLang="zh-CN" sz="18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Process Automation</a:t>
            </a:r>
            <a:r>
              <a:rPr lang="zh-CN" altLang="x-none" sz="18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）</a:t>
            </a:r>
            <a:endParaRPr lang="zh-CN" altLang="x-none" sz="18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2">
              <a:lnSpc>
                <a:spcPct val="125000"/>
              </a:lnSpc>
            </a:pPr>
            <a:r>
              <a:rPr lang="en-US" altLang="zh-CN" sz="1800" err="1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Profibus</a:t>
            </a:r>
            <a:r>
              <a:rPr lang="en-US" altLang="zh-CN" sz="18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-DP</a:t>
            </a:r>
            <a:r>
              <a:rPr lang="zh-CN" altLang="x-none" sz="18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（</a:t>
            </a:r>
            <a:r>
              <a:rPr lang="en-US" altLang="zh-CN" sz="1800" err="1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Decentralised</a:t>
            </a:r>
            <a:r>
              <a:rPr lang="en-US" altLang="zh-CN" sz="18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 Peripherals</a:t>
            </a:r>
            <a:r>
              <a:rPr lang="zh-CN" altLang="x-none" sz="18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）</a:t>
            </a:r>
            <a:endParaRPr lang="zh-CN" altLang="x-none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采用</a:t>
            </a:r>
            <a:r>
              <a:rPr lang="en-US" altLang="zh-CN" sz="24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ISO/OSI</a:t>
            </a: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的物理层、数据链路层和应用层</a:t>
            </a:r>
            <a:endParaRPr lang="zh-CN" altLang="x-none" sz="24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传输速率为</a:t>
            </a:r>
            <a:r>
              <a:rPr lang="en-US" altLang="zh-CN" sz="24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9.6kbps-12Mbps,</a:t>
            </a: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传输距离为</a:t>
            </a:r>
            <a:r>
              <a:rPr lang="en-US" altLang="zh-CN" sz="24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100m-1.2km</a:t>
            </a:r>
            <a:endParaRPr lang="en-US" altLang="zh-CN" sz="240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采用总线型、树型、 星型</a:t>
            </a:r>
            <a:endParaRPr lang="zh-CN" altLang="x-none" sz="24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支持双绞线和光纤</a:t>
            </a:r>
            <a:endParaRPr lang="zh-CN" altLang="x-none" sz="24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制造自动化和过程控制自动化</a:t>
            </a:r>
            <a:r>
              <a:rPr lang="en-US" altLang="zh-CN" sz="24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,</a:t>
            </a: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电力</a:t>
            </a:r>
            <a:r>
              <a:rPr lang="en-US" altLang="zh-CN" sz="240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,</a:t>
            </a:r>
            <a:r>
              <a:rPr lang="zh-CN" altLang="x-none" sz="2400" dirty="0">
                <a:latin typeface="华文仿宋" panose="02010600040101010101" pitchFamily="2" charset="-122"/>
                <a:ea typeface="华文仿宋" panose="02010600040101010101" pitchFamily="2" charset="-122"/>
                <a:cs typeface="华文仿宋" panose="02010600040101010101" pitchFamily="2" charset="-122"/>
              </a:rPr>
              <a:t>铁路交通</a:t>
            </a:r>
            <a:endParaRPr lang="zh-CN" altLang="x-none" sz="24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  <a:p>
            <a:pPr>
              <a:lnSpc>
                <a:spcPct val="80000"/>
              </a:lnSpc>
            </a:pPr>
            <a:endParaRPr lang="zh-CN" altLang="x-none" sz="2400" dirty="0">
              <a:latin typeface="华文仿宋" panose="02010600040101010101" pitchFamily="2" charset="-122"/>
              <a:ea typeface="华文仿宋" panose="02010600040101010101" pitchFamily="2" charset="-122"/>
              <a:cs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3"/>
          <p:cNvSpPr>
            <a:spLocks noChangeArrowheads="1"/>
          </p:cNvSpPr>
          <p:nvPr/>
        </p:nvSpPr>
        <p:spPr bwMode="auto">
          <a:xfrm>
            <a:off x="2522538" y="1832373"/>
            <a:ext cx="98488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Visualization</a:t>
            </a:r>
            <a:endParaRPr kumimoji="0"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6" name="Rectangle 4"/>
          <p:cNvSpPr>
            <a:spLocks noChangeArrowheads="1"/>
          </p:cNvSpPr>
          <p:nvPr/>
        </p:nvSpPr>
        <p:spPr bwMode="auto">
          <a:xfrm>
            <a:off x="2568575" y="3400426"/>
            <a:ext cx="375920" cy="2044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900">
                <a:latin typeface="Arial" panose="020B0604020202020204" pitchFamily="34" charset="0"/>
                <a:ea typeface="宋体" panose="02010600030101010101" pitchFamily="2" charset="-122"/>
              </a:rPr>
              <a:t>FMS</a:t>
            </a:r>
            <a:endParaRPr kumimoji="0" lang="en-US" altLang="zh-CN" sz="9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1587500" y="3899297"/>
            <a:ext cx="45656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solidFill>
                  <a:srgbClr val="063DE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FMS</a:t>
            </a:r>
            <a:endParaRPr kumimoji="0" lang="en-US" altLang="zh-CN" sz="1200">
              <a:solidFill>
                <a:srgbClr val="063DE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3098801" y="3899297"/>
            <a:ext cx="45656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solidFill>
                  <a:srgbClr val="063DE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FMS</a:t>
            </a:r>
            <a:endParaRPr kumimoji="0" lang="en-US" altLang="zh-CN" sz="1200">
              <a:solidFill>
                <a:srgbClr val="063DE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3806825" y="3899297"/>
            <a:ext cx="34607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DP</a:t>
            </a:r>
            <a:endParaRPr kumimoji="0" lang="en-US" altLang="zh-CN" sz="12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0" name="Rectangle 8"/>
          <p:cNvSpPr>
            <a:spLocks noChangeArrowheads="1"/>
          </p:cNvSpPr>
          <p:nvPr/>
        </p:nvSpPr>
        <p:spPr bwMode="auto">
          <a:xfrm>
            <a:off x="5395913" y="3899297"/>
            <a:ext cx="34607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DP</a:t>
            </a:r>
            <a:endParaRPr kumimoji="0" lang="en-US" altLang="zh-CN" sz="12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1" name="Rectangle 9"/>
          <p:cNvSpPr>
            <a:spLocks noChangeArrowheads="1"/>
          </p:cNvSpPr>
          <p:nvPr/>
        </p:nvSpPr>
        <p:spPr bwMode="auto">
          <a:xfrm>
            <a:off x="7454900" y="3899297"/>
            <a:ext cx="34607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DP</a:t>
            </a:r>
            <a:endParaRPr kumimoji="0" lang="en-US" altLang="zh-CN" sz="12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2" name="Rectangle 10"/>
          <p:cNvSpPr>
            <a:spLocks noChangeArrowheads="1"/>
          </p:cNvSpPr>
          <p:nvPr/>
        </p:nvSpPr>
        <p:spPr bwMode="auto">
          <a:xfrm>
            <a:off x="5746751" y="4622007"/>
            <a:ext cx="1353820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zh-CN" altLang="en-US" sz="1200" b="0">
                <a:latin typeface="Arial" panose="020B0604020202020204" pitchFamily="34" charset="0"/>
                <a:ea typeface="宋体" panose="02010600030101010101" pitchFamily="2" charset="-122"/>
              </a:rPr>
              <a:t>分散的输入和输出</a:t>
            </a:r>
            <a:endParaRPr kumimoji="0" lang="zh-CN" altLang="en-US" sz="12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3" name="未知"/>
          <p:cNvSpPr/>
          <p:nvPr/>
        </p:nvSpPr>
        <p:spPr bwMode="auto">
          <a:xfrm>
            <a:off x="577850" y="2743200"/>
            <a:ext cx="8020050" cy="1647825"/>
          </a:xfrm>
          <a:custGeom>
            <a:avLst/>
            <a:gdLst>
              <a:gd name="T0" fmla="*/ 0 w 5473"/>
              <a:gd name="T1" fmla="*/ 543 h 1384"/>
              <a:gd name="T2" fmla="*/ 0 w 5473"/>
              <a:gd name="T3" fmla="*/ 687 h 1384"/>
              <a:gd name="T4" fmla="*/ 624 w 5473"/>
              <a:gd name="T5" fmla="*/ 691 h 1384"/>
              <a:gd name="T6" fmla="*/ 623 w 5473"/>
              <a:gd name="T7" fmla="*/ 1275 h 1384"/>
              <a:gd name="T8" fmla="*/ 710 w 5473"/>
              <a:gd name="T9" fmla="*/ 1282 h 1384"/>
              <a:gd name="T10" fmla="*/ 710 w 5473"/>
              <a:gd name="T11" fmla="*/ 686 h 1384"/>
              <a:gd name="T12" fmla="*/ 2085 w 5473"/>
              <a:gd name="T13" fmla="*/ 684 h 1384"/>
              <a:gd name="T14" fmla="*/ 2085 w 5473"/>
              <a:gd name="T15" fmla="*/ 1267 h 1384"/>
              <a:gd name="T16" fmla="*/ 2193 w 5473"/>
              <a:gd name="T17" fmla="*/ 1354 h 1384"/>
              <a:gd name="T18" fmla="*/ 2193 w 5473"/>
              <a:gd name="T19" fmla="*/ 677 h 1384"/>
              <a:gd name="T20" fmla="*/ 3235 w 5473"/>
              <a:gd name="T21" fmla="*/ 687 h 1384"/>
              <a:gd name="T22" fmla="*/ 3230 w 5473"/>
              <a:gd name="T23" fmla="*/ 1339 h 1384"/>
              <a:gd name="T24" fmla="*/ 3317 w 5473"/>
              <a:gd name="T25" fmla="*/ 1311 h 1384"/>
              <a:gd name="T26" fmla="*/ 3317 w 5473"/>
              <a:gd name="T27" fmla="*/ 687 h 1384"/>
              <a:gd name="T28" fmla="*/ 4608 w 5473"/>
              <a:gd name="T29" fmla="*/ 682 h 1384"/>
              <a:gd name="T30" fmla="*/ 4605 w 5473"/>
              <a:gd name="T31" fmla="*/ 1339 h 1384"/>
              <a:gd name="T32" fmla="*/ 4670 w 5473"/>
              <a:gd name="T33" fmla="*/ 1383 h 1384"/>
              <a:gd name="T34" fmla="*/ 4675 w 5473"/>
              <a:gd name="T35" fmla="*/ 677 h 1384"/>
              <a:gd name="T36" fmla="*/ 5275 w 5473"/>
              <a:gd name="T37" fmla="*/ 677 h 1384"/>
              <a:gd name="T38" fmla="*/ 5275 w 5473"/>
              <a:gd name="T39" fmla="*/ 797 h 1384"/>
              <a:gd name="T40" fmla="*/ 5472 w 5473"/>
              <a:gd name="T41" fmla="*/ 639 h 1384"/>
              <a:gd name="T42" fmla="*/ 5280 w 5473"/>
              <a:gd name="T43" fmla="*/ 447 h 1384"/>
              <a:gd name="T44" fmla="*/ 5280 w 5473"/>
              <a:gd name="T45" fmla="*/ 543 h 1384"/>
              <a:gd name="T46" fmla="*/ 3835 w 5473"/>
              <a:gd name="T47" fmla="*/ 542 h 1384"/>
              <a:gd name="T48" fmla="*/ 3835 w 5473"/>
              <a:gd name="T49" fmla="*/ 58 h 1384"/>
              <a:gd name="T50" fmla="*/ 3753 w 5473"/>
              <a:gd name="T51" fmla="*/ 58 h 1384"/>
              <a:gd name="T52" fmla="*/ 3753 w 5473"/>
              <a:gd name="T53" fmla="*/ 542 h 1384"/>
              <a:gd name="T54" fmla="*/ 3326 w 5473"/>
              <a:gd name="T55" fmla="*/ 547 h 1384"/>
              <a:gd name="T56" fmla="*/ 3326 w 5473"/>
              <a:gd name="T57" fmla="*/ 158 h 1384"/>
              <a:gd name="T58" fmla="*/ 3259 w 5473"/>
              <a:gd name="T59" fmla="*/ 158 h 1384"/>
              <a:gd name="T60" fmla="*/ 3259 w 5473"/>
              <a:gd name="T61" fmla="*/ 547 h 1384"/>
              <a:gd name="T62" fmla="*/ 1881 w 5473"/>
              <a:gd name="T63" fmla="*/ 542 h 1384"/>
              <a:gd name="T64" fmla="*/ 1876 w 5473"/>
              <a:gd name="T65" fmla="*/ 72 h 1384"/>
              <a:gd name="T66" fmla="*/ 1747 w 5473"/>
              <a:gd name="T67" fmla="*/ 0 h 1384"/>
              <a:gd name="T68" fmla="*/ 1747 w 5473"/>
              <a:gd name="T69" fmla="*/ 542 h 1384"/>
              <a:gd name="T70" fmla="*/ 0 w 5473"/>
              <a:gd name="T71" fmla="*/ 543 h 138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473"/>
              <a:gd name="T109" fmla="*/ 0 h 1384"/>
              <a:gd name="T110" fmla="*/ 5473 w 5473"/>
              <a:gd name="T111" fmla="*/ 1384 h 1384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473" h="1384">
                <a:moveTo>
                  <a:pt x="0" y="543"/>
                </a:moveTo>
                <a:lnTo>
                  <a:pt x="0" y="687"/>
                </a:lnTo>
                <a:lnTo>
                  <a:pt x="624" y="691"/>
                </a:lnTo>
                <a:lnTo>
                  <a:pt x="623" y="1275"/>
                </a:lnTo>
                <a:lnTo>
                  <a:pt x="710" y="1282"/>
                </a:lnTo>
                <a:lnTo>
                  <a:pt x="710" y="686"/>
                </a:lnTo>
                <a:lnTo>
                  <a:pt x="2085" y="684"/>
                </a:lnTo>
                <a:lnTo>
                  <a:pt x="2085" y="1267"/>
                </a:lnTo>
                <a:lnTo>
                  <a:pt x="2193" y="1354"/>
                </a:lnTo>
                <a:lnTo>
                  <a:pt x="2193" y="677"/>
                </a:lnTo>
                <a:lnTo>
                  <a:pt x="3235" y="687"/>
                </a:lnTo>
                <a:lnTo>
                  <a:pt x="3230" y="1339"/>
                </a:lnTo>
                <a:lnTo>
                  <a:pt x="3317" y="1311"/>
                </a:lnTo>
                <a:lnTo>
                  <a:pt x="3317" y="687"/>
                </a:lnTo>
                <a:lnTo>
                  <a:pt x="4608" y="682"/>
                </a:lnTo>
                <a:lnTo>
                  <a:pt x="4605" y="1339"/>
                </a:lnTo>
                <a:lnTo>
                  <a:pt x="4670" y="1383"/>
                </a:lnTo>
                <a:lnTo>
                  <a:pt x="4675" y="677"/>
                </a:lnTo>
                <a:lnTo>
                  <a:pt x="5275" y="677"/>
                </a:lnTo>
                <a:lnTo>
                  <a:pt x="5275" y="797"/>
                </a:lnTo>
                <a:lnTo>
                  <a:pt x="5472" y="639"/>
                </a:lnTo>
                <a:lnTo>
                  <a:pt x="5280" y="447"/>
                </a:lnTo>
                <a:lnTo>
                  <a:pt x="5280" y="543"/>
                </a:lnTo>
                <a:lnTo>
                  <a:pt x="3835" y="542"/>
                </a:lnTo>
                <a:lnTo>
                  <a:pt x="3835" y="58"/>
                </a:lnTo>
                <a:lnTo>
                  <a:pt x="3753" y="58"/>
                </a:lnTo>
                <a:lnTo>
                  <a:pt x="3753" y="542"/>
                </a:lnTo>
                <a:lnTo>
                  <a:pt x="3326" y="547"/>
                </a:lnTo>
                <a:lnTo>
                  <a:pt x="3326" y="158"/>
                </a:lnTo>
                <a:lnTo>
                  <a:pt x="3259" y="158"/>
                </a:lnTo>
                <a:lnTo>
                  <a:pt x="3259" y="547"/>
                </a:lnTo>
                <a:lnTo>
                  <a:pt x="1881" y="542"/>
                </a:lnTo>
                <a:lnTo>
                  <a:pt x="1876" y="72"/>
                </a:lnTo>
                <a:lnTo>
                  <a:pt x="1747" y="0"/>
                </a:lnTo>
                <a:lnTo>
                  <a:pt x="1747" y="542"/>
                </a:lnTo>
                <a:lnTo>
                  <a:pt x="0" y="543"/>
                </a:lnTo>
              </a:path>
            </a:pathLst>
          </a:custGeom>
          <a:solidFill>
            <a:srgbClr val="063DE8"/>
          </a:solidFill>
          <a:ln w="12700" cap="rnd" cmpd="sng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254" name="Rectangle 12"/>
          <p:cNvSpPr>
            <a:spLocks noChangeArrowheads="1"/>
          </p:cNvSpPr>
          <p:nvPr/>
        </p:nvSpPr>
        <p:spPr bwMode="auto">
          <a:xfrm>
            <a:off x="6384925" y="2018110"/>
            <a:ext cx="430530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latin typeface="Arial" panose="020B0604020202020204" pitchFamily="34" charset="0"/>
                <a:ea typeface="宋体" panose="02010600030101010101" pitchFamily="2" charset="-122"/>
              </a:rPr>
              <a:t>PLC</a:t>
            </a:r>
            <a:endParaRPr kumimoji="0"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3"/>
          <p:cNvGrpSpPr/>
          <p:nvPr/>
        </p:nvGrpSpPr>
        <p:grpSpPr bwMode="auto">
          <a:xfrm>
            <a:off x="4833939" y="4145757"/>
            <a:ext cx="1138237" cy="375047"/>
            <a:chOff x="0" y="0"/>
            <a:chExt cx="777" cy="315"/>
          </a:xfrm>
        </p:grpSpPr>
        <p:sp>
          <p:nvSpPr>
            <p:cNvPr id="10362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777" cy="235"/>
            </a:xfrm>
            <a:prstGeom prst="rect">
              <a:avLst/>
            </a:prstGeom>
            <a:solidFill>
              <a:srgbClr val="C1CE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3" name="AutoShape 15"/>
            <p:cNvSpPr>
              <a:spLocks noChangeArrowheads="1"/>
            </p:cNvSpPr>
            <p:nvPr/>
          </p:nvSpPr>
          <p:spPr bwMode="auto">
            <a:xfrm>
              <a:off x="0" y="1"/>
              <a:ext cx="730" cy="314"/>
            </a:xfrm>
            <a:prstGeom prst="cube">
              <a:avLst>
                <a:gd name="adj" fmla="val 24995"/>
              </a:avLst>
            </a:prstGeom>
            <a:solidFill>
              <a:srgbClr val="EAE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4" name="Line 16"/>
            <p:cNvSpPr>
              <a:spLocks noChangeShapeType="1"/>
            </p:cNvSpPr>
            <p:nvPr/>
          </p:nvSpPr>
          <p:spPr bwMode="auto">
            <a:xfrm>
              <a:off x="255" y="82"/>
              <a:ext cx="0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5" name="Line 17"/>
            <p:cNvSpPr>
              <a:spLocks noChangeShapeType="1"/>
            </p:cNvSpPr>
            <p:nvPr/>
          </p:nvSpPr>
          <p:spPr bwMode="auto">
            <a:xfrm>
              <a:off x="404" y="86"/>
              <a:ext cx="0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6" name="Line 18"/>
            <p:cNvSpPr>
              <a:spLocks noChangeShapeType="1"/>
            </p:cNvSpPr>
            <p:nvPr/>
          </p:nvSpPr>
          <p:spPr bwMode="auto">
            <a:xfrm>
              <a:off x="1" y="158"/>
              <a:ext cx="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7" name="Line 19"/>
            <p:cNvSpPr>
              <a:spLocks noChangeShapeType="1"/>
            </p:cNvSpPr>
            <p:nvPr/>
          </p:nvSpPr>
          <p:spPr bwMode="auto">
            <a:xfrm>
              <a:off x="2" y="245"/>
              <a:ext cx="2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8" name="Line 20"/>
            <p:cNvSpPr>
              <a:spLocks noChangeShapeType="1"/>
            </p:cNvSpPr>
            <p:nvPr/>
          </p:nvSpPr>
          <p:spPr bwMode="auto">
            <a:xfrm>
              <a:off x="408" y="157"/>
              <a:ext cx="2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9" name="Line 21"/>
            <p:cNvSpPr>
              <a:spLocks noChangeShapeType="1"/>
            </p:cNvSpPr>
            <p:nvPr/>
          </p:nvSpPr>
          <p:spPr bwMode="auto">
            <a:xfrm>
              <a:off x="404" y="237"/>
              <a:ext cx="2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0" name="Rectangle 22"/>
            <p:cNvSpPr>
              <a:spLocks noChangeArrowheads="1"/>
            </p:cNvSpPr>
            <p:nvPr/>
          </p:nvSpPr>
          <p:spPr bwMode="auto">
            <a:xfrm>
              <a:off x="430" y="106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1" name="Oval 23"/>
            <p:cNvSpPr>
              <a:spLocks noChangeArrowheads="1"/>
            </p:cNvSpPr>
            <p:nvPr/>
          </p:nvSpPr>
          <p:spPr bwMode="auto">
            <a:xfrm>
              <a:off x="280" y="184"/>
              <a:ext cx="28" cy="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2" name="Oval 24"/>
            <p:cNvSpPr>
              <a:spLocks noChangeArrowheads="1"/>
            </p:cNvSpPr>
            <p:nvPr/>
          </p:nvSpPr>
          <p:spPr bwMode="auto">
            <a:xfrm>
              <a:off x="352" y="184"/>
              <a:ext cx="28" cy="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3" name="Oval 25"/>
            <p:cNvSpPr>
              <a:spLocks noChangeArrowheads="1"/>
            </p:cNvSpPr>
            <p:nvPr/>
          </p:nvSpPr>
          <p:spPr bwMode="auto">
            <a:xfrm>
              <a:off x="747" y="25"/>
              <a:ext cx="15" cy="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4" name="Oval 26"/>
            <p:cNvSpPr>
              <a:spLocks noChangeArrowheads="1"/>
            </p:cNvSpPr>
            <p:nvPr/>
          </p:nvSpPr>
          <p:spPr bwMode="auto">
            <a:xfrm>
              <a:off x="748" y="194"/>
              <a:ext cx="15" cy="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5" name="Oval 27"/>
            <p:cNvSpPr>
              <a:spLocks noChangeArrowheads="1"/>
            </p:cNvSpPr>
            <p:nvPr/>
          </p:nvSpPr>
          <p:spPr bwMode="auto">
            <a:xfrm>
              <a:off x="21" y="25"/>
              <a:ext cx="15" cy="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6" name="Rectangle 28"/>
            <p:cNvSpPr>
              <a:spLocks noChangeArrowheads="1"/>
            </p:cNvSpPr>
            <p:nvPr/>
          </p:nvSpPr>
          <p:spPr bwMode="auto">
            <a:xfrm>
              <a:off x="430" y="186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7" name="Rectangle 29"/>
            <p:cNvSpPr>
              <a:spLocks noChangeArrowheads="1"/>
            </p:cNvSpPr>
            <p:nvPr/>
          </p:nvSpPr>
          <p:spPr bwMode="auto">
            <a:xfrm>
              <a:off x="430" y="266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8" name="Rectangle 30"/>
            <p:cNvSpPr>
              <a:spLocks noChangeArrowheads="1"/>
            </p:cNvSpPr>
            <p:nvPr/>
          </p:nvSpPr>
          <p:spPr bwMode="auto">
            <a:xfrm>
              <a:off x="28" y="107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79" name="Rectangle 31"/>
            <p:cNvSpPr>
              <a:spLocks noChangeArrowheads="1"/>
            </p:cNvSpPr>
            <p:nvPr/>
          </p:nvSpPr>
          <p:spPr bwMode="auto">
            <a:xfrm>
              <a:off x="28" y="187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80" name="Rectangle 32"/>
            <p:cNvSpPr>
              <a:spLocks noChangeArrowheads="1"/>
            </p:cNvSpPr>
            <p:nvPr/>
          </p:nvSpPr>
          <p:spPr bwMode="auto">
            <a:xfrm>
              <a:off x="28" y="269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</p:grpSp>
      <p:grpSp>
        <p:nvGrpSpPr>
          <p:cNvPr id="3" name="Group 33"/>
          <p:cNvGrpSpPr/>
          <p:nvPr/>
        </p:nvGrpSpPr>
        <p:grpSpPr bwMode="auto">
          <a:xfrm>
            <a:off x="6764339" y="4145757"/>
            <a:ext cx="1138237" cy="375047"/>
            <a:chOff x="0" y="0"/>
            <a:chExt cx="777" cy="315"/>
          </a:xfrm>
        </p:grpSpPr>
        <p:sp>
          <p:nvSpPr>
            <p:cNvPr id="10343" name="Rectangle 34"/>
            <p:cNvSpPr>
              <a:spLocks noChangeArrowheads="1"/>
            </p:cNvSpPr>
            <p:nvPr/>
          </p:nvSpPr>
          <p:spPr bwMode="auto">
            <a:xfrm>
              <a:off x="0" y="0"/>
              <a:ext cx="777" cy="235"/>
            </a:xfrm>
            <a:prstGeom prst="rect">
              <a:avLst/>
            </a:prstGeom>
            <a:solidFill>
              <a:srgbClr val="C1CE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44" name="AutoShape 35"/>
            <p:cNvSpPr>
              <a:spLocks noChangeArrowheads="1"/>
            </p:cNvSpPr>
            <p:nvPr/>
          </p:nvSpPr>
          <p:spPr bwMode="auto">
            <a:xfrm>
              <a:off x="0" y="1"/>
              <a:ext cx="730" cy="314"/>
            </a:xfrm>
            <a:prstGeom prst="cube">
              <a:avLst>
                <a:gd name="adj" fmla="val 24995"/>
              </a:avLst>
            </a:prstGeom>
            <a:solidFill>
              <a:srgbClr val="EAE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45" name="Line 36"/>
            <p:cNvSpPr>
              <a:spLocks noChangeShapeType="1"/>
            </p:cNvSpPr>
            <p:nvPr/>
          </p:nvSpPr>
          <p:spPr bwMode="auto">
            <a:xfrm>
              <a:off x="255" y="82"/>
              <a:ext cx="0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46" name="Line 37"/>
            <p:cNvSpPr>
              <a:spLocks noChangeShapeType="1"/>
            </p:cNvSpPr>
            <p:nvPr/>
          </p:nvSpPr>
          <p:spPr bwMode="auto">
            <a:xfrm>
              <a:off x="404" y="86"/>
              <a:ext cx="0" cy="2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47" name="Line 38"/>
            <p:cNvSpPr>
              <a:spLocks noChangeShapeType="1"/>
            </p:cNvSpPr>
            <p:nvPr/>
          </p:nvSpPr>
          <p:spPr bwMode="auto">
            <a:xfrm>
              <a:off x="1" y="158"/>
              <a:ext cx="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48" name="Line 39"/>
            <p:cNvSpPr>
              <a:spLocks noChangeShapeType="1"/>
            </p:cNvSpPr>
            <p:nvPr/>
          </p:nvSpPr>
          <p:spPr bwMode="auto">
            <a:xfrm>
              <a:off x="2" y="245"/>
              <a:ext cx="2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49" name="Line 40"/>
            <p:cNvSpPr>
              <a:spLocks noChangeShapeType="1"/>
            </p:cNvSpPr>
            <p:nvPr/>
          </p:nvSpPr>
          <p:spPr bwMode="auto">
            <a:xfrm>
              <a:off x="408" y="157"/>
              <a:ext cx="2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0" name="Line 41"/>
            <p:cNvSpPr>
              <a:spLocks noChangeShapeType="1"/>
            </p:cNvSpPr>
            <p:nvPr/>
          </p:nvSpPr>
          <p:spPr bwMode="auto">
            <a:xfrm>
              <a:off x="404" y="237"/>
              <a:ext cx="2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1" name="Rectangle 42"/>
            <p:cNvSpPr>
              <a:spLocks noChangeArrowheads="1"/>
            </p:cNvSpPr>
            <p:nvPr/>
          </p:nvSpPr>
          <p:spPr bwMode="auto">
            <a:xfrm>
              <a:off x="430" y="106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2" name="Oval 43"/>
            <p:cNvSpPr>
              <a:spLocks noChangeArrowheads="1"/>
            </p:cNvSpPr>
            <p:nvPr/>
          </p:nvSpPr>
          <p:spPr bwMode="auto">
            <a:xfrm>
              <a:off x="280" y="184"/>
              <a:ext cx="28" cy="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3" name="Oval 44"/>
            <p:cNvSpPr>
              <a:spLocks noChangeArrowheads="1"/>
            </p:cNvSpPr>
            <p:nvPr/>
          </p:nvSpPr>
          <p:spPr bwMode="auto">
            <a:xfrm>
              <a:off x="352" y="184"/>
              <a:ext cx="28" cy="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4" name="Oval 45"/>
            <p:cNvSpPr>
              <a:spLocks noChangeArrowheads="1"/>
            </p:cNvSpPr>
            <p:nvPr/>
          </p:nvSpPr>
          <p:spPr bwMode="auto">
            <a:xfrm>
              <a:off x="747" y="25"/>
              <a:ext cx="15" cy="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5" name="Oval 46"/>
            <p:cNvSpPr>
              <a:spLocks noChangeArrowheads="1"/>
            </p:cNvSpPr>
            <p:nvPr/>
          </p:nvSpPr>
          <p:spPr bwMode="auto">
            <a:xfrm>
              <a:off x="748" y="194"/>
              <a:ext cx="15" cy="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6" name="Oval 47"/>
            <p:cNvSpPr>
              <a:spLocks noChangeArrowheads="1"/>
            </p:cNvSpPr>
            <p:nvPr/>
          </p:nvSpPr>
          <p:spPr bwMode="auto">
            <a:xfrm>
              <a:off x="21" y="25"/>
              <a:ext cx="15" cy="1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7" name="Rectangle 48"/>
            <p:cNvSpPr>
              <a:spLocks noChangeArrowheads="1"/>
            </p:cNvSpPr>
            <p:nvPr/>
          </p:nvSpPr>
          <p:spPr bwMode="auto">
            <a:xfrm>
              <a:off x="430" y="186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8" name="Rectangle 49"/>
            <p:cNvSpPr>
              <a:spLocks noChangeArrowheads="1"/>
            </p:cNvSpPr>
            <p:nvPr/>
          </p:nvSpPr>
          <p:spPr bwMode="auto">
            <a:xfrm>
              <a:off x="430" y="266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59" name="Rectangle 50"/>
            <p:cNvSpPr>
              <a:spLocks noChangeArrowheads="1"/>
            </p:cNvSpPr>
            <p:nvPr/>
          </p:nvSpPr>
          <p:spPr bwMode="auto">
            <a:xfrm>
              <a:off x="28" y="107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0" name="Rectangle 51"/>
            <p:cNvSpPr>
              <a:spLocks noChangeArrowheads="1"/>
            </p:cNvSpPr>
            <p:nvPr/>
          </p:nvSpPr>
          <p:spPr bwMode="auto">
            <a:xfrm>
              <a:off x="28" y="187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61" name="Rectangle 52"/>
            <p:cNvSpPr>
              <a:spLocks noChangeArrowheads="1"/>
            </p:cNvSpPr>
            <p:nvPr/>
          </p:nvSpPr>
          <p:spPr bwMode="auto">
            <a:xfrm>
              <a:off x="28" y="269"/>
              <a:ext cx="195" cy="2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</p:grpSp>
      <p:grpSp>
        <p:nvGrpSpPr>
          <p:cNvPr id="4" name="Group 53"/>
          <p:cNvGrpSpPr/>
          <p:nvPr/>
        </p:nvGrpSpPr>
        <p:grpSpPr bwMode="auto">
          <a:xfrm>
            <a:off x="727076" y="4145756"/>
            <a:ext cx="1560513" cy="634603"/>
            <a:chOff x="0" y="0"/>
            <a:chExt cx="1065" cy="533"/>
          </a:xfrm>
        </p:grpSpPr>
        <p:sp>
          <p:nvSpPr>
            <p:cNvPr id="10313" name="Rectangle 54"/>
            <p:cNvSpPr>
              <a:spLocks noChangeArrowheads="1"/>
            </p:cNvSpPr>
            <p:nvPr/>
          </p:nvSpPr>
          <p:spPr bwMode="auto">
            <a:xfrm>
              <a:off x="0" y="0"/>
              <a:ext cx="1065" cy="479"/>
            </a:xfrm>
            <a:prstGeom prst="rect">
              <a:avLst/>
            </a:prstGeom>
            <a:solidFill>
              <a:srgbClr val="C1CE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grpSp>
          <p:nvGrpSpPr>
            <p:cNvPr id="5" name="Group 55"/>
            <p:cNvGrpSpPr/>
            <p:nvPr/>
          </p:nvGrpSpPr>
          <p:grpSpPr bwMode="auto">
            <a:xfrm>
              <a:off x="169" y="228"/>
              <a:ext cx="731" cy="134"/>
              <a:chOff x="0" y="0"/>
              <a:chExt cx="731" cy="134"/>
            </a:xfrm>
          </p:grpSpPr>
          <p:grpSp>
            <p:nvGrpSpPr>
              <p:cNvPr id="6" name="Group 56"/>
              <p:cNvGrpSpPr/>
              <p:nvPr/>
            </p:nvGrpSpPr>
            <p:grpSpPr bwMode="auto">
              <a:xfrm>
                <a:off x="2" y="1"/>
                <a:ext cx="729" cy="133"/>
                <a:chOff x="0" y="0"/>
                <a:chExt cx="729" cy="133"/>
              </a:xfrm>
            </p:grpSpPr>
            <p:sp>
              <p:nvSpPr>
                <p:cNvPr id="10319" name="Line 57"/>
                <p:cNvSpPr>
                  <a:spLocks noChangeShapeType="1"/>
                </p:cNvSpPr>
                <p:nvPr/>
              </p:nvSpPr>
              <p:spPr bwMode="auto">
                <a:xfrm>
                  <a:off x="187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0" name="Line 58"/>
                <p:cNvSpPr>
                  <a:spLocks noChangeShapeType="1"/>
                </p:cNvSpPr>
                <p:nvPr/>
              </p:nvSpPr>
              <p:spPr bwMode="auto">
                <a:xfrm>
                  <a:off x="248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1" name="Line 59"/>
                <p:cNvSpPr>
                  <a:spLocks noChangeShapeType="1"/>
                </p:cNvSpPr>
                <p:nvPr/>
              </p:nvSpPr>
              <p:spPr bwMode="auto">
                <a:xfrm>
                  <a:off x="53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2" name="Line 60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3" name="Line 61"/>
                <p:cNvSpPr>
                  <a:spLocks noChangeShapeType="1"/>
                </p:cNvSpPr>
                <p:nvPr/>
              </p:nvSpPr>
              <p:spPr bwMode="auto">
                <a:xfrm>
                  <a:off x="225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4" name="Line 62"/>
                <p:cNvSpPr>
                  <a:spLocks noChangeShapeType="1"/>
                </p:cNvSpPr>
                <p:nvPr/>
              </p:nvSpPr>
              <p:spPr bwMode="auto">
                <a:xfrm>
                  <a:off x="96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5" name="Line 63"/>
                <p:cNvSpPr>
                  <a:spLocks noChangeShapeType="1"/>
                </p:cNvSpPr>
                <p:nvPr/>
              </p:nvSpPr>
              <p:spPr bwMode="auto">
                <a:xfrm>
                  <a:off x="128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6" name="Line 64"/>
                <p:cNvSpPr>
                  <a:spLocks noChangeShapeType="1"/>
                </p:cNvSpPr>
                <p:nvPr/>
              </p:nvSpPr>
              <p:spPr bwMode="auto">
                <a:xfrm>
                  <a:off x="323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7" name="Line 65"/>
                <p:cNvSpPr>
                  <a:spLocks noChangeShapeType="1"/>
                </p:cNvSpPr>
                <p:nvPr/>
              </p:nvSpPr>
              <p:spPr bwMode="auto">
                <a:xfrm>
                  <a:off x="340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8" name="Line 66"/>
                <p:cNvSpPr>
                  <a:spLocks noChangeShapeType="1"/>
                </p:cNvSpPr>
                <p:nvPr/>
              </p:nvSpPr>
              <p:spPr bwMode="auto">
                <a:xfrm>
                  <a:off x="352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29" name="Line 67"/>
                <p:cNvSpPr>
                  <a:spLocks noChangeShapeType="1"/>
                </p:cNvSpPr>
                <p:nvPr/>
              </p:nvSpPr>
              <p:spPr bwMode="auto">
                <a:xfrm>
                  <a:off x="427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0" name="Line 68"/>
                <p:cNvSpPr>
                  <a:spLocks noChangeShapeType="1"/>
                </p:cNvSpPr>
                <p:nvPr/>
              </p:nvSpPr>
              <p:spPr bwMode="auto">
                <a:xfrm>
                  <a:off x="502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1" name="Line 69"/>
                <p:cNvSpPr>
                  <a:spLocks noChangeShapeType="1"/>
                </p:cNvSpPr>
                <p:nvPr/>
              </p:nvSpPr>
              <p:spPr bwMode="auto">
                <a:xfrm>
                  <a:off x="553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2" name="Line 70"/>
                <p:cNvSpPr>
                  <a:spLocks noChangeShapeType="1"/>
                </p:cNvSpPr>
                <p:nvPr/>
              </p:nvSpPr>
              <p:spPr bwMode="auto">
                <a:xfrm>
                  <a:off x="617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3" name="Line 71"/>
                <p:cNvSpPr>
                  <a:spLocks noChangeShapeType="1"/>
                </p:cNvSpPr>
                <p:nvPr/>
              </p:nvSpPr>
              <p:spPr bwMode="auto">
                <a:xfrm>
                  <a:off x="597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4" name="Line 72"/>
                <p:cNvSpPr>
                  <a:spLocks noChangeShapeType="1"/>
                </p:cNvSpPr>
                <p:nvPr/>
              </p:nvSpPr>
              <p:spPr bwMode="auto">
                <a:xfrm>
                  <a:off x="474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5" name="Line 73"/>
                <p:cNvSpPr>
                  <a:spLocks noChangeShapeType="1"/>
                </p:cNvSpPr>
                <p:nvPr/>
              </p:nvSpPr>
              <p:spPr bwMode="auto">
                <a:xfrm>
                  <a:off x="622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6" name="Line 74"/>
                <p:cNvSpPr>
                  <a:spLocks noChangeShapeType="1"/>
                </p:cNvSpPr>
                <p:nvPr/>
              </p:nvSpPr>
              <p:spPr bwMode="auto">
                <a:xfrm>
                  <a:off x="400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7" name="Line 75"/>
                <p:cNvSpPr>
                  <a:spLocks noChangeShapeType="1"/>
                </p:cNvSpPr>
                <p:nvPr/>
              </p:nvSpPr>
              <p:spPr bwMode="auto">
                <a:xfrm>
                  <a:off x="393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8" name="Line 76"/>
                <p:cNvSpPr>
                  <a:spLocks noChangeShapeType="1"/>
                </p:cNvSpPr>
                <p:nvPr/>
              </p:nvSpPr>
              <p:spPr bwMode="auto">
                <a:xfrm>
                  <a:off x="729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39" name="Line 77"/>
                <p:cNvSpPr>
                  <a:spLocks noChangeShapeType="1"/>
                </p:cNvSpPr>
                <p:nvPr/>
              </p:nvSpPr>
              <p:spPr bwMode="auto">
                <a:xfrm>
                  <a:off x="642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40" name="Line 78"/>
                <p:cNvSpPr>
                  <a:spLocks noChangeShapeType="1"/>
                </p:cNvSpPr>
                <p:nvPr/>
              </p:nvSpPr>
              <p:spPr bwMode="auto">
                <a:xfrm>
                  <a:off x="619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41" name="Line 79"/>
                <p:cNvSpPr>
                  <a:spLocks noChangeShapeType="1"/>
                </p:cNvSpPr>
                <p:nvPr/>
              </p:nvSpPr>
              <p:spPr bwMode="auto">
                <a:xfrm>
                  <a:off x="277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  <p:sp>
              <p:nvSpPr>
                <p:cNvPr id="10342" name="Line 80"/>
                <p:cNvSpPr>
                  <a:spLocks noChangeShapeType="1"/>
                </p:cNvSpPr>
                <p:nvPr/>
              </p:nvSpPr>
              <p:spPr bwMode="auto">
                <a:xfrm>
                  <a:off x="141" y="0"/>
                  <a:ext cx="0" cy="13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sz="100"/>
                </a:p>
              </p:txBody>
            </p:sp>
          </p:grpSp>
          <p:sp>
            <p:nvSpPr>
              <p:cNvPr id="10318" name="Line 81"/>
              <p:cNvSpPr>
                <a:spLocks noChangeShapeType="1"/>
              </p:cNvSpPr>
              <p:nvPr/>
            </p:nvSpPr>
            <p:spPr bwMode="auto">
              <a:xfrm>
                <a:off x="0" y="0"/>
                <a:ext cx="7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100"/>
              </a:p>
            </p:txBody>
          </p:sp>
        </p:grpSp>
        <p:sp>
          <p:nvSpPr>
            <p:cNvPr id="10315" name="Rectangle 82"/>
            <p:cNvSpPr>
              <a:spLocks noChangeArrowheads="1"/>
            </p:cNvSpPr>
            <p:nvPr/>
          </p:nvSpPr>
          <p:spPr bwMode="auto">
            <a:xfrm>
              <a:off x="9" y="29"/>
              <a:ext cx="728" cy="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algn="l"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zh-CN" altLang="en-US" sz="1200" b="0">
                  <a:latin typeface="Arial" panose="020B0604020202020204" pitchFamily="34" charset="0"/>
                  <a:ea typeface="宋体" panose="02010600030101010101" pitchFamily="2" charset="-122"/>
                </a:rPr>
                <a:t>    条码阅读器</a:t>
              </a:r>
              <a:endParaRPr kumimoji="0" lang="zh-CN" altLang="en-US" sz="12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16" name="Rectangle 83"/>
            <p:cNvSpPr>
              <a:spLocks noChangeArrowheads="1"/>
            </p:cNvSpPr>
            <p:nvPr/>
          </p:nvSpPr>
          <p:spPr bwMode="auto">
            <a:xfrm>
              <a:off x="235" y="361"/>
              <a:ext cx="482" cy="1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algn="l"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en-US" altLang="zh-CN" sz="900" b="0">
                  <a:latin typeface="Arial" panose="020B0604020202020204" pitchFamily="34" charset="0"/>
                  <a:ea typeface="宋体" panose="02010600030101010101" pitchFamily="2" charset="-122"/>
                </a:rPr>
                <a:t>072036324</a:t>
              </a:r>
              <a:endParaRPr kumimoji="0" lang="en-US" altLang="zh-CN" sz="9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84"/>
          <p:cNvGrpSpPr/>
          <p:nvPr/>
        </p:nvGrpSpPr>
        <p:grpSpPr bwMode="auto">
          <a:xfrm>
            <a:off x="2736851" y="4160045"/>
            <a:ext cx="1558925" cy="573881"/>
            <a:chOff x="0" y="0"/>
            <a:chExt cx="1064" cy="482"/>
          </a:xfrm>
        </p:grpSpPr>
        <p:sp>
          <p:nvSpPr>
            <p:cNvPr id="10299" name="AutoShape 85"/>
            <p:cNvSpPr>
              <a:spLocks noChangeArrowheads="1"/>
            </p:cNvSpPr>
            <p:nvPr/>
          </p:nvSpPr>
          <p:spPr bwMode="auto">
            <a:xfrm>
              <a:off x="0" y="0"/>
              <a:ext cx="1064" cy="374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508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0" name="Oval 86"/>
            <p:cNvSpPr>
              <a:spLocks noChangeArrowheads="1"/>
            </p:cNvSpPr>
            <p:nvPr/>
          </p:nvSpPr>
          <p:spPr bwMode="auto">
            <a:xfrm>
              <a:off x="642" y="171"/>
              <a:ext cx="214" cy="2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1" name="Oval 87"/>
            <p:cNvSpPr>
              <a:spLocks noChangeArrowheads="1"/>
            </p:cNvSpPr>
            <p:nvPr/>
          </p:nvSpPr>
          <p:spPr bwMode="auto">
            <a:xfrm>
              <a:off x="538" y="129"/>
              <a:ext cx="421" cy="35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2" name="Oval 88"/>
            <p:cNvSpPr>
              <a:spLocks noChangeArrowheads="1"/>
            </p:cNvSpPr>
            <p:nvPr/>
          </p:nvSpPr>
          <p:spPr bwMode="auto">
            <a:xfrm>
              <a:off x="602" y="156"/>
              <a:ext cx="293" cy="3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3" name="Oval 89"/>
            <p:cNvSpPr>
              <a:spLocks noChangeArrowheads="1"/>
            </p:cNvSpPr>
            <p:nvPr/>
          </p:nvSpPr>
          <p:spPr bwMode="auto">
            <a:xfrm>
              <a:off x="636" y="140"/>
              <a:ext cx="224" cy="2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4" name="Oval 90"/>
            <p:cNvSpPr>
              <a:spLocks noChangeArrowheads="1"/>
            </p:cNvSpPr>
            <p:nvPr/>
          </p:nvSpPr>
          <p:spPr bwMode="auto">
            <a:xfrm>
              <a:off x="673" y="151"/>
              <a:ext cx="146" cy="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5" name="Rectangle 91"/>
            <p:cNvSpPr>
              <a:spLocks noChangeArrowheads="1"/>
            </p:cNvSpPr>
            <p:nvPr/>
          </p:nvSpPr>
          <p:spPr bwMode="auto">
            <a:xfrm>
              <a:off x="477" y="29"/>
              <a:ext cx="540" cy="3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6" name="Oval 92"/>
            <p:cNvSpPr>
              <a:spLocks noChangeArrowheads="1"/>
            </p:cNvSpPr>
            <p:nvPr/>
          </p:nvSpPr>
          <p:spPr bwMode="auto">
            <a:xfrm>
              <a:off x="198" y="169"/>
              <a:ext cx="214" cy="27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7" name="Oval 93"/>
            <p:cNvSpPr>
              <a:spLocks noChangeArrowheads="1"/>
            </p:cNvSpPr>
            <p:nvPr/>
          </p:nvSpPr>
          <p:spPr bwMode="auto">
            <a:xfrm>
              <a:off x="93" y="129"/>
              <a:ext cx="421" cy="35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8" name="Oval 94"/>
            <p:cNvSpPr>
              <a:spLocks noChangeArrowheads="1"/>
            </p:cNvSpPr>
            <p:nvPr/>
          </p:nvSpPr>
          <p:spPr bwMode="auto">
            <a:xfrm>
              <a:off x="157" y="155"/>
              <a:ext cx="294" cy="30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09" name="Oval 95"/>
            <p:cNvSpPr>
              <a:spLocks noChangeArrowheads="1"/>
            </p:cNvSpPr>
            <p:nvPr/>
          </p:nvSpPr>
          <p:spPr bwMode="auto">
            <a:xfrm>
              <a:off x="193" y="139"/>
              <a:ext cx="224" cy="2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10" name="Oval 96"/>
            <p:cNvSpPr>
              <a:spLocks noChangeArrowheads="1"/>
            </p:cNvSpPr>
            <p:nvPr/>
          </p:nvSpPr>
          <p:spPr bwMode="auto">
            <a:xfrm>
              <a:off x="228" y="151"/>
              <a:ext cx="146" cy="2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63DE8"/>
              </a:solidFill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11" name="Rectangle 97"/>
            <p:cNvSpPr>
              <a:spLocks noChangeArrowheads="1"/>
            </p:cNvSpPr>
            <p:nvPr/>
          </p:nvSpPr>
          <p:spPr bwMode="auto">
            <a:xfrm>
              <a:off x="35" y="29"/>
              <a:ext cx="540" cy="3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312" name="Rectangle 98"/>
            <p:cNvSpPr>
              <a:spLocks noChangeArrowheads="1"/>
            </p:cNvSpPr>
            <p:nvPr/>
          </p:nvSpPr>
          <p:spPr bwMode="auto">
            <a:xfrm>
              <a:off x="177" y="8"/>
              <a:ext cx="612" cy="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zh-CN" altLang="en-US" sz="1200">
                  <a:latin typeface="Arial" panose="020B0604020202020204" pitchFamily="34" charset="0"/>
                  <a:ea typeface="宋体" panose="02010600030101010101" pitchFamily="2" charset="-122"/>
                </a:rPr>
                <a:t>智能传感器</a:t>
              </a:r>
              <a:endParaRPr kumimoji="0" lang="zh-CN" altLang="en-US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99"/>
          <p:cNvGrpSpPr/>
          <p:nvPr/>
        </p:nvGrpSpPr>
        <p:grpSpPr bwMode="auto">
          <a:xfrm>
            <a:off x="950914" y="5138738"/>
            <a:ext cx="7373937" cy="273844"/>
            <a:chOff x="0" y="0"/>
            <a:chExt cx="5032" cy="230"/>
          </a:xfrm>
        </p:grpSpPr>
        <p:sp>
          <p:nvSpPr>
            <p:cNvPr id="10294" name="Rectangle 100"/>
            <p:cNvSpPr>
              <a:spLocks noChangeArrowheads="1"/>
            </p:cNvSpPr>
            <p:nvPr/>
          </p:nvSpPr>
          <p:spPr bwMode="auto">
            <a:xfrm>
              <a:off x="3363" y="0"/>
              <a:ext cx="443" cy="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algn="l"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en-US" altLang="zh-CN" sz="1350">
                  <a:solidFill>
                    <a:schemeClr val="hlink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DP- </a:t>
              </a:r>
              <a:r>
                <a:rPr kumimoji="0" lang="zh-CN" altLang="en-US" sz="1350">
                  <a:solidFill>
                    <a:schemeClr val="hlink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从</a:t>
              </a:r>
              <a:endParaRPr kumimoji="0" lang="zh-CN" altLang="en-US" sz="135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Rectangle 101"/>
            <p:cNvSpPr>
              <a:spLocks noChangeArrowheads="1"/>
            </p:cNvSpPr>
            <p:nvPr/>
          </p:nvSpPr>
          <p:spPr bwMode="auto">
            <a:xfrm>
              <a:off x="1421" y="0"/>
              <a:ext cx="547" cy="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zh-CN" altLang="en-US" sz="1350">
                  <a:solidFill>
                    <a:srgbClr val="9234DB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组合 </a:t>
              </a:r>
              <a:r>
                <a:rPr kumimoji="0" lang="en-US" altLang="zh-CN" sz="1350">
                  <a:solidFill>
                    <a:srgbClr val="9234DB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- </a:t>
              </a:r>
              <a:r>
                <a:rPr kumimoji="0" lang="zh-CN" altLang="en-US" sz="1350">
                  <a:solidFill>
                    <a:srgbClr val="9234DB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从</a:t>
              </a:r>
              <a:endParaRPr kumimoji="0" lang="zh-CN" altLang="en-US" sz="1350">
                <a:solidFill>
                  <a:srgbClr val="9234DB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Rectangle 102"/>
            <p:cNvSpPr>
              <a:spLocks noChangeArrowheads="1"/>
            </p:cNvSpPr>
            <p:nvPr/>
          </p:nvSpPr>
          <p:spPr bwMode="auto">
            <a:xfrm>
              <a:off x="0" y="0"/>
              <a:ext cx="560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en-US" altLang="zh-CN" sz="1350">
                  <a:solidFill>
                    <a:srgbClr val="063DE8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FMS - </a:t>
              </a:r>
              <a:r>
                <a:rPr kumimoji="0" lang="zh-CN" altLang="en-US" sz="1350">
                  <a:solidFill>
                    <a:srgbClr val="063DE8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从</a:t>
              </a:r>
              <a:endParaRPr kumimoji="0" lang="zh-CN" altLang="en-US" sz="1350">
                <a:solidFill>
                  <a:srgbClr val="063DE8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Line 103"/>
            <p:cNvSpPr>
              <a:spLocks noChangeShapeType="1"/>
            </p:cNvSpPr>
            <p:nvPr/>
          </p:nvSpPr>
          <p:spPr bwMode="auto">
            <a:xfrm>
              <a:off x="2590" y="114"/>
              <a:ext cx="6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298" name="Line 104"/>
            <p:cNvSpPr>
              <a:spLocks noChangeShapeType="1"/>
            </p:cNvSpPr>
            <p:nvPr/>
          </p:nvSpPr>
          <p:spPr bwMode="auto">
            <a:xfrm>
              <a:off x="4385" y="114"/>
              <a:ext cx="64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</p:grpSp>
      <p:grpSp>
        <p:nvGrpSpPr>
          <p:cNvPr id="9" name="Group 105"/>
          <p:cNvGrpSpPr/>
          <p:nvPr/>
        </p:nvGrpSpPr>
        <p:grpSpPr bwMode="auto">
          <a:xfrm>
            <a:off x="2476183" y="2068830"/>
            <a:ext cx="1517650" cy="914400"/>
            <a:chOff x="0" y="0"/>
            <a:chExt cx="1036" cy="768"/>
          </a:xfrm>
        </p:grpSpPr>
        <p:grpSp>
          <p:nvGrpSpPr>
            <p:cNvPr id="10" name="Group 106"/>
            <p:cNvGrpSpPr/>
            <p:nvPr/>
          </p:nvGrpSpPr>
          <p:grpSpPr bwMode="auto">
            <a:xfrm>
              <a:off x="0" y="608"/>
              <a:ext cx="1036" cy="160"/>
              <a:chOff x="0" y="0"/>
              <a:chExt cx="1036" cy="160"/>
            </a:xfrm>
          </p:grpSpPr>
          <p:grpSp>
            <p:nvGrpSpPr>
              <p:cNvPr id="11" name="Group 107"/>
              <p:cNvGrpSpPr/>
              <p:nvPr/>
            </p:nvGrpSpPr>
            <p:grpSpPr bwMode="auto">
              <a:xfrm>
                <a:off x="0" y="26"/>
                <a:ext cx="1033" cy="134"/>
                <a:chOff x="0" y="0"/>
                <a:chExt cx="1033" cy="134"/>
              </a:xfrm>
            </p:grpSpPr>
            <p:sp>
              <p:nvSpPr>
                <p:cNvPr id="10291" name="未知"/>
                <p:cNvSpPr/>
                <p:nvPr/>
              </p:nvSpPr>
              <p:spPr bwMode="auto">
                <a:xfrm>
                  <a:off x="0" y="0"/>
                  <a:ext cx="1033" cy="134"/>
                </a:xfrm>
                <a:custGeom>
                  <a:avLst/>
                  <a:gdLst>
                    <a:gd name="T0" fmla="*/ 129 w 1033"/>
                    <a:gd name="T1" fmla="*/ 0 h 134"/>
                    <a:gd name="T2" fmla="*/ 906 w 1033"/>
                    <a:gd name="T3" fmla="*/ 0 h 134"/>
                    <a:gd name="T4" fmla="*/ 1030 w 1033"/>
                    <a:gd name="T5" fmla="*/ 120 h 134"/>
                    <a:gd name="T6" fmla="*/ 1032 w 1033"/>
                    <a:gd name="T7" fmla="*/ 125 h 134"/>
                    <a:gd name="T8" fmla="*/ 1027 w 1033"/>
                    <a:gd name="T9" fmla="*/ 131 h 134"/>
                    <a:gd name="T10" fmla="*/ 1020 w 1033"/>
                    <a:gd name="T11" fmla="*/ 133 h 134"/>
                    <a:gd name="T12" fmla="*/ 15 w 1033"/>
                    <a:gd name="T13" fmla="*/ 133 h 134"/>
                    <a:gd name="T14" fmla="*/ 6 w 1033"/>
                    <a:gd name="T15" fmla="*/ 130 h 134"/>
                    <a:gd name="T16" fmla="*/ 0 w 1033"/>
                    <a:gd name="T17" fmla="*/ 124 h 134"/>
                    <a:gd name="T18" fmla="*/ 2 w 1033"/>
                    <a:gd name="T19" fmla="*/ 117 h 134"/>
                    <a:gd name="T20" fmla="*/ 129 w 1033"/>
                    <a:gd name="T21" fmla="*/ 0 h 13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033"/>
                    <a:gd name="T34" fmla="*/ 0 h 134"/>
                    <a:gd name="T35" fmla="*/ 1033 w 1033"/>
                    <a:gd name="T36" fmla="*/ 134 h 13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033" h="134">
                      <a:moveTo>
                        <a:pt x="129" y="0"/>
                      </a:moveTo>
                      <a:lnTo>
                        <a:pt x="906" y="0"/>
                      </a:lnTo>
                      <a:lnTo>
                        <a:pt x="1030" y="120"/>
                      </a:lnTo>
                      <a:lnTo>
                        <a:pt x="1032" y="125"/>
                      </a:lnTo>
                      <a:lnTo>
                        <a:pt x="1027" y="131"/>
                      </a:lnTo>
                      <a:lnTo>
                        <a:pt x="1020" y="133"/>
                      </a:lnTo>
                      <a:lnTo>
                        <a:pt x="15" y="133"/>
                      </a:lnTo>
                      <a:lnTo>
                        <a:pt x="6" y="130"/>
                      </a:lnTo>
                      <a:lnTo>
                        <a:pt x="0" y="124"/>
                      </a:lnTo>
                      <a:lnTo>
                        <a:pt x="2" y="117"/>
                      </a:lnTo>
                      <a:lnTo>
                        <a:pt x="129" y="0"/>
                      </a:lnTo>
                    </a:path>
                  </a:pathLst>
                </a:custGeom>
                <a:solidFill>
                  <a:srgbClr val="00279F"/>
                </a:solidFill>
                <a:ln w="12700" cap="rnd" cmpd="sng">
                  <a:solidFill>
                    <a:srgbClr val="00279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  <p:sp>
              <p:nvSpPr>
                <p:cNvPr id="10292" name="未知"/>
                <p:cNvSpPr/>
                <p:nvPr/>
              </p:nvSpPr>
              <p:spPr bwMode="auto">
                <a:xfrm>
                  <a:off x="58" y="28"/>
                  <a:ext cx="686" cy="85"/>
                </a:xfrm>
                <a:custGeom>
                  <a:avLst/>
                  <a:gdLst>
                    <a:gd name="T0" fmla="*/ 92 w 686"/>
                    <a:gd name="T1" fmla="*/ 0 h 85"/>
                    <a:gd name="T2" fmla="*/ 653 w 686"/>
                    <a:gd name="T3" fmla="*/ 0 h 85"/>
                    <a:gd name="T4" fmla="*/ 685 w 686"/>
                    <a:gd name="T5" fmla="*/ 84 h 85"/>
                    <a:gd name="T6" fmla="*/ 0 w 686"/>
                    <a:gd name="T7" fmla="*/ 84 h 85"/>
                    <a:gd name="T8" fmla="*/ 92 w 686"/>
                    <a:gd name="T9" fmla="*/ 0 h 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86"/>
                    <a:gd name="T16" fmla="*/ 0 h 85"/>
                    <a:gd name="T17" fmla="*/ 686 w 686"/>
                    <a:gd name="T18" fmla="*/ 85 h 8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86" h="85">
                      <a:moveTo>
                        <a:pt x="92" y="0"/>
                      </a:moveTo>
                      <a:lnTo>
                        <a:pt x="653" y="0"/>
                      </a:lnTo>
                      <a:lnTo>
                        <a:pt x="685" y="84"/>
                      </a:lnTo>
                      <a:lnTo>
                        <a:pt x="0" y="84"/>
                      </a:lnTo>
                      <a:lnTo>
                        <a:pt x="92" y="0"/>
                      </a:lnTo>
                    </a:path>
                  </a:pathLst>
                </a:custGeom>
                <a:solidFill>
                  <a:srgbClr val="00279F"/>
                </a:solidFill>
                <a:ln w="12700" cap="rnd" cmpd="sng">
                  <a:solidFill>
                    <a:srgbClr val="00279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  <p:sp>
              <p:nvSpPr>
                <p:cNvPr id="10293" name="未知"/>
                <p:cNvSpPr/>
                <p:nvPr/>
              </p:nvSpPr>
              <p:spPr bwMode="auto">
                <a:xfrm>
                  <a:off x="765" y="28"/>
                  <a:ext cx="209" cy="85"/>
                </a:xfrm>
                <a:custGeom>
                  <a:avLst/>
                  <a:gdLst>
                    <a:gd name="T0" fmla="*/ 0 w 209"/>
                    <a:gd name="T1" fmla="*/ 0 h 85"/>
                    <a:gd name="T2" fmla="*/ 122 w 209"/>
                    <a:gd name="T3" fmla="*/ 0 h 85"/>
                    <a:gd name="T4" fmla="*/ 208 w 209"/>
                    <a:gd name="T5" fmla="*/ 84 h 85"/>
                    <a:gd name="T6" fmla="*/ 39 w 209"/>
                    <a:gd name="T7" fmla="*/ 84 h 85"/>
                    <a:gd name="T8" fmla="*/ 0 w 209"/>
                    <a:gd name="T9" fmla="*/ 0 h 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9"/>
                    <a:gd name="T16" fmla="*/ 0 h 85"/>
                    <a:gd name="T17" fmla="*/ 209 w 209"/>
                    <a:gd name="T18" fmla="*/ 85 h 8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9" h="85">
                      <a:moveTo>
                        <a:pt x="0" y="0"/>
                      </a:moveTo>
                      <a:lnTo>
                        <a:pt x="122" y="0"/>
                      </a:lnTo>
                      <a:lnTo>
                        <a:pt x="208" y="84"/>
                      </a:lnTo>
                      <a:lnTo>
                        <a:pt x="39" y="8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279F"/>
                </a:solidFill>
                <a:ln w="12700" cap="rnd" cmpd="sng">
                  <a:solidFill>
                    <a:srgbClr val="00279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00"/>
                </a:p>
              </p:txBody>
            </p:sp>
          </p:grpSp>
          <p:sp>
            <p:nvSpPr>
              <p:cNvPr id="10290" name="未知"/>
              <p:cNvSpPr/>
              <p:nvPr/>
            </p:nvSpPr>
            <p:spPr bwMode="auto">
              <a:xfrm>
                <a:off x="3" y="0"/>
                <a:ext cx="1033" cy="134"/>
              </a:xfrm>
              <a:custGeom>
                <a:avLst/>
                <a:gdLst>
                  <a:gd name="T0" fmla="*/ 129 w 1033"/>
                  <a:gd name="T1" fmla="*/ 0 h 134"/>
                  <a:gd name="T2" fmla="*/ 906 w 1033"/>
                  <a:gd name="T3" fmla="*/ 0 h 134"/>
                  <a:gd name="T4" fmla="*/ 1030 w 1033"/>
                  <a:gd name="T5" fmla="*/ 120 h 134"/>
                  <a:gd name="T6" fmla="*/ 1032 w 1033"/>
                  <a:gd name="T7" fmla="*/ 125 h 134"/>
                  <a:gd name="T8" fmla="*/ 1027 w 1033"/>
                  <a:gd name="T9" fmla="*/ 131 h 134"/>
                  <a:gd name="T10" fmla="*/ 1020 w 1033"/>
                  <a:gd name="T11" fmla="*/ 133 h 134"/>
                  <a:gd name="T12" fmla="*/ 15 w 1033"/>
                  <a:gd name="T13" fmla="*/ 133 h 134"/>
                  <a:gd name="T14" fmla="*/ 6 w 1033"/>
                  <a:gd name="T15" fmla="*/ 130 h 134"/>
                  <a:gd name="T16" fmla="*/ 0 w 1033"/>
                  <a:gd name="T17" fmla="*/ 124 h 134"/>
                  <a:gd name="T18" fmla="*/ 2 w 1033"/>
                  <a:gd name="T19" fmla="*/ 117 h 134"/>
                  <a:gd name="T20" fmla="*/ 129 w 1033"/>
                  <a:gd name="T21" fmla="*/ 0 h 1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33"/>
                  <a:gd name="T34" fmla="*/ 0 h 134"/>
                  <a:gd name="T35" fmla="*/ 1033 w 1033"/>
                  <a:gd name="T36" fmla="*/ 134 h 1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33" h="134">
                    <a:moveTo>
                      <a:pt x="129" y="0"/>
                    </a:moveTo>
                    <a:lnTo>
                      <a:pt x="906" y="0"/>
                    </a:lnTo>
                    <a:lnTo>
                      <a:pt x="1030" y="120"/>
                    </a:lnTo>
                    <a:lnTo>
                      <a:pt x="1032" y="125"/>
                    </a:lnTo>
                    <a:lnTo>
                      <a:pt x="1027" y="131"/>
                    </a:lnTo>
                    <a:lnTo>
                      <a:pt x="1020" y="133"/>
                    </a:lnTo>
                    <a:lnTo>
                      <a:pt x="15" y="133"/>
                    </a:lnTo>
                    <a:lnTo>
                      <a:pt x="6" y="130"/>
                    </a:lnTo>
                    <a:lnTo>
                      <a:pt x="0" y="124"/>
                    </a:lnTo>
                    <a:lnTo>
                      <a:pt x="2" y="117"/>
                    </a:lnTo>
                    <a:lnTo>
                      <a:pt x="129" y="0"/>
                    </a:lnTo>
                  </a:path>
                </a:pathLst>
              </a:custGeom>
              <a:solidFill>
                <a:srgbClr val="063DE8"/>
              </a:solidFill>
              <a:ln w="12700" cap="rnd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</p:grpSp>
        <p:sp>
          <p:nvSpPr>
            <p:cNvPr id="10278" name="Rectangle 112"/>
            <p:cNvSpPr>
              <a:spLocks noChangeArrowheads="1"/>
            </p:cNvSpPr>
            <p:nvPr/>
          </p:nvSpPr>
          <p:spPr bwMode="auto">
            <a:xfrm>
              <a:off x="417" y="535"/>
              <a:ext cx="233" cy="118"/>
            </a:xfrm>
            <a:prstGeom prst="rect">
              <a:avLst/>
            </a:prstGeom>
            <a:solidFill>
              <a:srgbClr val="081D58"/>
            </a:solidFill>
            <a:ln w="12700">
              <a:solidFill>
                <a:srgbClr val="00279F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sp>
          <p:nvSpPr>
            <p:cNvPr id="10279" name="Rectangle 113"/>
            <p:cNvSpPr>
              <a:spLocks noChangeArrowheads="1"/>
            </p:cNvSpPr>
            <p:nvPr/>
          </p:nvSpPr>
          <p:spPr bwMode="auto">
            <a:xfrm>
              <a:off x="177" y="91"/>
              <a:ext cx="703" cy="50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rgbClr val="081D58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  <p:grpSp>
          <p:nvGrpSpPr>
            <p:cNvPr id="12" name="Group 114"/>
            <p:cNvGrpSpPr/>
            <p:nvPr/>
          </p:nvGrpSpPr>
          <p:grpSpPr bwMode="auto">
            <a:xfrm>
              <a:off x="218" y="111"/>
              <a:ext cx="602" cy="458"/>
              <a:chOff x="0" y="0"/>
              <a:chExt cx="602" cy="458"/>
            </a:xfrm>
          </p:grpSpPr>
          <p:sp>
            <p:nvSpPr>
              <p:cNvPr id="10285" name="Rectangle 1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02" cy="4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 sz="100"/>
              </a:p>
            </p:txBody>
          </p:sp>
          <p:sp>
            <p:nvSpPr>
              <p:cNvPr id="10286" name="Rectangle 116"/>
              <p:cNvSpPr>
                <a:spLocks noChangeArrowheads="1"/>
              </p:cNvSpPr>
              <p:nvPr/>
            </p:nvSpPr>
            <p:spPr bwMode="auto">
              <a:xfrm>
                <a:off x="2" y="363"/>
                <a:ext cx="600" cy="95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 sz="100"/>
              </a:p>
            </p:txBody>
          </p:sp>
          <p:sp>
            <p:nvSpPr>
              <p:cNvPr id="10287" name="AutoShape 117"/>
              <p:cNvSpPr>
                <a:spLocks noChangeArrowheads="1"/>
              </p:cNvSpPr>
              <p:nvPr/>
            </p:nvSpPr>
            <p:spPr bwMode="auto">
              <a:xfrm>
                <a:off x="94" y="247"/>
                <a:ext cx="177" cy="167"/>
              </a:xfrm>
              <a:prstGeom prst="cube">
                <a:avLst>
                  <a:gd name="adj" fmla="val 24995"/>
                </a:avLst>
              </a:prstGeom>
              <a:solidFill>
                <a:srgbClr val="8CF4EA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 sz="100"/>
              </a:p>
            </p:txBody>
          </p:sp>
          <p:sp>
            <p:nvSpPr>
              <p:cNvPr id="10288" name="AutoShape 118"/>
              <p:cNvSpPr>
                <a:spLocks noChangeArrowheads="1"/>
              </p:cNvSpPr>
              <p:nvPr/>
            </p:nvSpPr>
            <p:spPr bwMode="auto">
              <a:xfrm>
                <a:off x="338" y="247"/>
                <a:ext cx="177" cy="167"/>
              </a:xfrm>
              <a:prstGeom prst="cube">
                <a:avLst>
                  <a:gd name="adj" fmla="val 24995"/>
                </a:avLst>
              </a:prstGeom>
              <a:solidFill>
                <a:srgbClr val="C0FEF9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 sz="100"/>
              </a:p>
            </p:txBody>
          </p:sp>
        </p:grpSp>
        <p:grpSp>
          <p:nvGrpSpPr>
            <p:cNvPr id="13" name="Group 119"/>
            <p:cNvGrpSpPr/>
            <p:nvPr/>
          </p:nvGrpSpPr>
          <p:grpSpPr bwMode="auto">
            <a:xfrm>
              <a:off x="159" y="0"/>
              <a:ext cx="744" cy="63"/>
              <a:chOff x="0" y="0"/>
              <a:chExt cx="744" cy="63"/>
            </a:xfrm>
          </p:grpSpPr>
          <p:sp>
            <p:nvSpPr>
              <p:cNvPr id="10282" name="未知"/>
              <p:cNvSpPr/>
              <p:nvPr/>
            </p:nvSpPr>
            <p:spPr bwMode="auto">
              <a:xfrm>
                <a:off x="0" y="0"/>
                <a:ext cx="744" cy="63"/>
              </a:xfrm>
              <a:custGeom>
                <a:avLst/>
                <a:gdLst>
                  <a:gd name="T0" fmla="*/ 93 w 744"/>
                  <a:gd name="T1" fmla="*/ 0 h 63"/>
                  <a:gd name="T2" fmla="*/ 653 w 744"/>
                  <a:gd name="T3" fmla="*/ 0 h 63"/>
                  <a:gd name="T4" fmla="*/ 741 w 744"/>
                  <a:gd name="T5" fmla="*/ 56 h 63"/>
                  <a:gd name="T6" fmla="*/ 743 w 744"/>
                  <a:gd name="T7" fmla="*/ 58 h 63"/>
                  <a:gd name="T8" fmla="*/ 740 w 744"/>
                  <a:gd name="T9" fmla="*/ 61 h 63"/>
                  <a:gd name="T10" fmla="*/ 734 w 744"/>
                  <a:gd name="T11" fmla="*/ 62 h 63"/>
                  <a:gd name="T12" fmla="*/ 11 w 744"/>
                  <a:gd name="T13" fmla="*/ 62 h 63"/>
                  <a:gd name="T14" fmla="*/ 4 w 744"/>
                  <a:gd name="T15" fmla="*/ 60 h 63"/>
                  <a:gd name="T16" fmla="*/ 0 w 744"/>
                  <a:gd name="T17" fmla="*/ 58 h 63"/>
                  <a:gd name="T18" fmla="*/ 2 w 744"/>
                  <a:gd name="T19" fmla="*/ 55 h 63"/>
                  <a:gd name="T20" fmla="*/ 93 w 744"/>
                  <a:gd name="T21" fmla="*/ 0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44"/>
                  <a:gd name="T34" fmla="*/ 0 h 63"/>
                  <a:gd name="T35" fmla="*/ 744 w 744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44" h="63">
                    <a:moveTo>
                      <a:pt x="93" y="0"/>
                    </a:moveTo>
                    <a:lnTo>
                      <a:pt x="653" y="0"/>
                    </a:lnTo>
                    <a:lnTo>
                      <a:pt x="741" y="56"/>
                    </a:lnTo>
                    <a:lnTo>
                      <a:pt x="743" y="58"/>
                    </a:lnTo>
                    <a:lnTo>
                      <a:pt x="740" y="61"/>
                    </a:lnTo>
                    <a:lnTo>
                      <a:pt x="734" y="62"/>
                    </a:lnTo>
                    <a:lnTo>
                      <a:pt x="11" y="62"/>
                    </a:lnTo>
                    <a:lnTo>
                      <a:pt x="4" y="60"/>
                    </a:lnTo>
                    <a:lnTo>
                      <a:pt x="0" y="58"/>
                    </a:lnTo>
                    <a:lnTo>
                      <a:pt x="2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279F"/>
                </a:solidFill>
                <a:round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10283" name="未知"/>
              <p:cNvSpPr/>
              <p:nvPr/>
            </p:nvSpPr>
            <p:spPr bwMode="auto">
              <a:xfrm>
                <a:off x="42" y="13"/>
                <a:ext cx="493" cy="41"/>
              </a:xfrm>
              <a:custGeom>
                <a:avLst/>
                <a:gdLst>
                  <a:gd name="T0" fmla="*/ 66 w 493"/>
                  <a:gd name="T1" fmla="*/ 0 h 41"/>
                  <a:gd name="T2" fmla="*/ 469 w 493"/>
                  <a:gd name="T3" fmla="*/ 0 h 41"/>
                  <a:gd name="T4" fmla="*/ 492 w 493"/>
                  <a:gd name="T5" fmla="*/ 40 h 41"/>
                  <a:gd name="T6" fmla="*/ 0 w 493"/>
                  <a:gd name="T7" fmla="*/ 40 h 41"/>
                  <a:gd name="T8" fmla="*/ 66 w 49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3"/>
                  <a:gd name="T16" fmla="*/ 0 h 41"/>
                  <a:gd name="T17" fmla="*/ 493 w 49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3" h="41">
                    <a:moveTo>
                      <a:pt x="66" y="0"/>
                    </a:moveTo>
                    <a:lnTo>
                      <a:pt x="469" y="0"/>
                    </a:lnTo>
                    <a:lnTo>
                      <a:pt x="492" y="40"/>
                    </a:lnTo>
                    <a:lnTo>
                      <a:pt x="0" y="40"/>
                    </a:lnTo>
                    <a:lnTo>
                      <a:pt x="66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279F"/>
                </a:solidFill>
                <a:round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  <p:sp>
            <p:nvSpPr>
              <p:cNvPr id="10284" name="未知"/>
              <p:cNvSpPr/>
              <p:nvPr/>
            </p:nvSpPr>
            <p:spPr bwMode="auto">
              <a:xfrm>
                <a:off x="551" y="13"/>
                <a:ext cx="151" cy="41"/>
              </a:xfrm>
              <a:custGeom>
                <a:avLst/>
                <a:gdLst>
                  <a:gd name="T0" fmla="*/ 0 w 151"/>
                  <a:gd name="T1" fmla="*/ 0 h 41"/>
                  <a:gd name="T2" fmla="*/ 88 w 151"/>
                  <a:gd name="T3" fmla="*/ 0 h 41"/>
                  <a:gd name="T4" fmla="*/ 150 w 151"/>
                  <a:gd name="T5" fmla="*/ 40 h 41"/>
                  <a:gd name="T6" fmla="*/ 28 w 151"/>
                  <a:gd name="T7" fmla="*/ 40 h 41"/>
                  <a:gd name="T8" fmla="*/ 0 w 151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1"/>
                  <a:gd name="T16" fmla="*/ 0 h 41"/>
                  <a:gd name="T17" fmla="*/ 151 w 151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1" h="41">
                    <a:moveTo>
                      <a:pt x="0" y="0"/>
                    </a:moveTo>
                    <a:lnTo>
                      <a:pt x="88" y="0"/>
                    </a:lnTo>
                    <a:lnTo>
                      <a:pt x="150" y="40"/>
                    </a:lnTo>
                    <a:lnTo>
                      <a:pt x="28" y="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279F"/>
              </a:solidFill>
              <a:ln w="12700" cap="rnd" cmpd="sng">
                <a:solidFill>
                  <a:srgbClr val="00279F"/>
                </a:solidFill>
                <a:round/>
              </a:ln>
            </p:spPr>
            <p:txBody>
              <a:bodyPr/>
              <a:lstStyle/>
              <a:p>
                <a:endParaRPr lang="zh-CN" altLang="en-US" sz="100"/>
              </a:p>
            </p:txBody>
          </p:sp>
        </p:grpSp>
      </p:grpSp>
      <p:sp>
        <p:nvSpPr>
          <p:cNvPr id="10261" name="Line 123"/>
          <p:cNvSpPr>
            <a:spLocks noChangeShapeType="1"/>
          </p:cNvSpPr>
          <p:nvPr/>
        </p:nvSpPr>
        <p:spPr bwMode="auto">
          <a:xfrm>
            <a:off x="4102101" y="2614613"/>
            <a:ext cx="887413" cy="0"/>
          </a:xfrm>
          <a:prstGeom prst="line">
            <a:avLst/>
          </a:prstGeom>
          <a:noFill/>
          <a:ln w="12700">
            <a:solidFill>
              <a:srgbClr val="063DE8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10262" name="Line 124"/>
          <p:cNvSpPr>
            <a:spLocks noChangeShapeType="1"/>
          </p:cNvSpPr>
          <p:nvPr/>
        </p:nvSpPr>
        <p:spPr bwMode="auto">
          <a:xfrm flipH="1">
            <a:off x="1922463" y="3026570"/>
            <a:ext cx="1300162" cy="864394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10263" name="Line 125"/>
          <p:cNvSpPr>
            <a:spLocks noChangeShapeType="1"/>
          </p:cNvSpPr>
          <p:nvPr/>
        </p:nvSpPr>
        <p:spPr bwMode="auto">
          <a:xfrm>
            <a:off x="3246438" y="3044429"/>
            <a:ext cx="68262" cy="8382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00"/>
          </a:p>
        </p:txBody>
      </p:sp>
      <p:grpSp>
        <p:nvGrpSpPr>
          <p:cNvPr id="14" name="Group 126"/>
          <p:cNvGrpSpPr/>
          <p:nvPr/>
        </p:nvGrpSpPr>
        <p:grpSpPr bwMode="auto">
          <a:xfrm>
            <a:off x="2119313" y="2976563"/>
            <a:ext cx="4408862" cy="250031"/>
            <a:chOff x="0" y="0"/>
            <a:chExt cx="3009" cy="210"/>
          </a:xfrm>
        </p:grpSpPr>
        <p:sp>
          <p:nvSpPr>
            <p:cNvPr id="10274" name="Rectangle 127"/>
            <p:cNvSpPr>
              <a:spLocks noChangeArrowheads="1"/>
            </p:cNvSpPr>
            <p:nvPr/>
          </p:nvSpPr>
          <p:spPr bwMode="auto">
            <a:xfrm>
              <a:off x="1848" y="0"/>
              <a:ext cx="312" cy="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algn="l"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rgbClr val="063DE8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FMS</a:t>
              </a:r>
              <a:endParaRPr kumimoji="0" lang="en-US" altLang="zh-CN" sz="1200">
                <a:solidFill>
                  <a:srgbClr val="063DE8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5" name="Rectangle 128"/>
            <p:cNvSpPr>
              <a:spLocks noChangeArrowheads="1"/>
            </p:cNvSpPr>
            <p:nvPr/>
          </p:nvSpPr>
          <p:spPr bwMode="auto">
            <a:xfrm>
              <a:off x="2773" y="0"/>
              <a:ext cx="236" cy="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algn="l"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chemeClr val="hlink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DP</a:t>
              </a:r>
              <a:endParaRPr kumimoji="0" lang="en-US" altLang="zh-CN" sz="12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Rectangle 129"/>
            <p:cNvSpPr>
              <a:spLocks noChangeArrowheads="1"/>
            </p:cNvSpPr>
            <p:nvPr/>
          </p:nvSpPr>
          <p:spPr bwMode="auto">
            <a:xfrm>
              <a:off x="0" y="0"/>
              <a:ext cx="312" cy="2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7866" tIns="33337" rIns="67866" bIns="33337">
              <a:spAutoFit/>
            </a:bodyPr>
            <a:lstStyle/>
            <a:p>
              <a:pPr algn="l" defTabSz="762000" eaLnBrk="0" fontAlgn="base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0" lang="en-US" altLang="zh-CN" sz="1200">
                  <a:solidFill>
                    <a:srgbClr val="063DE8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FMS</a:t>
              </a:r>
              <a:endParaRPr kumimoji="0" lang="en-US" altLang="zh-CN" sz="1200">
                <a:solidFill>
                  <a:srgbClr val="063DE8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65" name="Line 130"/>
          <p:cNvSpPr>
            <a:spLocks noChangeShapeType="1"/>
          </p:cNvSpPr>
          <p:nvPr/>
        </p:nvSpPr>
        <p:spPr bwMode="auto">
          <a:xfrm flipH="1">
            <a:off x="4095750" y="3034904"/>
            <a:ext cx="2008188" cy="856059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10266" name="Line 131"/>
          <p:cNvSpPr>
            <a:spLocks noChangeShapeType="1"/>
          </p:cNvSpPr>
          <p:nvPr/>
        </p:nvSpPr>
        <p:spPr bwMode="auto">
          <a:xfrm flipH="1">
            <a:off x="5700713" y="3057525"/>
            <a:ext cx="369887" cy="862013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10267" name="Line 132"/>
          <p:cNvSpPr>
            <a:spLocks noChangeShapeType="1"/>
          </p:cNvSpPr>
          <p:nvPr/>
        </p:nvSpPr>
        <p:spPr bwMode="auto">
          <a:xfrm>
            <a:off x="6103938" y="3026570"/>
            <a:ext cx="1339850" cy="1021556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00"/>
          </a:p>
        </p:txBody>
      </p:sp>
      <p:grpSp>
        <p:nvGrpSpPr>
          <p:cNvPr id="15" name="Group 133"/>
          <p:cNvGrpSpPr/>
          <p:nvPr/>
        </p:nvGrpSpPr>
        <p:grpSpPr bwMode="auto">
          <a:xfrm>
            <a:off x="3327401" y="4689872"/>
            <a:ext cx="358775" cy="438150"/>
            <a:chOff x="0" y="0"/>
            <a:chExt cx="245" cy="368"/>
          </a:xfrm>
        </p:grpSpPr>
        <p:sp>
          <p:nvSpPr>
            <p:cNvPr id="10272" name="未知"/>
            <p:cNvSpPr/>
            <p:nvPr/>
          </p:nvSpPr>
          <p:spPr bwMode="auto">
            <a:xfrm>
              <a:off x="0" y="71"/>
              <a:ext cx="245" cy="297"/>
            </a:xfrm>
            <a:custGeom>
              <a:avLst/>
              <a:gdLst>
                <a:gd name="T0" fmla="*/ 190 w 245"/>
                <a:gd name="T1" fmla="*/ 0 h 297"/>
                <a:gd name="T2" fmla="*/ 201 w 245"/>
                <a:gd name="T3" fmla="*/ 1 h 297"/>
                <a:gd name="T4" fmla="*/ 210 w 245"/>
                <a:gd name="T5" fmla="*/ 2 h 297"/>
                <a:gd name="T6" fmla="*/ 219 w 245"/>
                <a:gd name="T7" fmla="*/ 5 h 297"/>
                <a:gd name="T8" fmla="*/ 229 w 245"/>
                <a:gd name="T9" fmla="*/ 9 h 297"/>
                <a:gd name="T10" fmla="*/ 238 w 245"/>
                <a:gd name="T11" fmla="*/ 14 h 297"/>
                <a:gd name="T12" fmla="*/ 244 w 245"/>
                <a:gd name="T13" fmla="*/ 21 h 297"/>
                <a:gd name="T14" fmla="*/ 244 w 245"/>
                <a:gd name="T15" fmla="*/ 135 h 297"/>
                <a:gd name="T16" fmla="*/ 241 w 245"/>
                <a:gd name="T17" fmla="*/ 139 h 297"/>
                <a:gd name="T18" fmla="*/ 236 w 245"/>
                <a:gd name="T19" fmla="*/ 142 h 297"/>
                <a:gd name="T20" fmla="*/ 228 w 245"/>
                <a:gd name="T21" fmla="*/ 145 h 297"/>
                <a:gd name="T22" fmla="*/ 219 w 245"/>
                <a:gd name="T23" fmla="*/ 145 h 297"/>
                <a:gd name="T24" fmla="*/ 211 w 245"/>
                <a:gd name="T25" fmla="*/ 144 h 297"/>
                <a:gd name="T26" fmla="*/ 205 w 245"/>
                <a:gd name="T27" fmla="*/ 141 h 297"/>
                <a:gd name="T28" fmla="*/ 203 w 245"/>
                <a:gd name="T29" fmla="*/ 138 h 297"/>
                <a:gd name="T30" fmla="*/ 201 w 245"/>
                <a:gd name="T31" fmla="*/ 134 h 297"/>
                <a:gd name="T32" fmla="*/ 187 w 245"/>
                <a:gd name="T33" fmla="*/ 280 h 297"/>
                <a:gd name="T34" fmla="*/ 184 w 245"/>
                <a:gd name="T35" fmla="*/ 287 h 297"/>
                <a:gd name="T36" fmla="*/ 176 w 245"/>
                <a:gd name="T37" fmla="*/ 292 h 297"/>
                <a:gd name="T38" fmla="*/ 167 w 245"/>
                <a:gd name="T39" fmla="*/ 295 h 297"/>
                <a:gd name="T40" fmla="*/ 159 w 245"/>
                <a:gd name="T41" fmla="*/ 296 h 297"/>
                <a:gd name="T42" fmla="*/ 148 w 245"/>
                <a:gd name="T43" fmla="*/ 295 h 297"/>
                <a:gd name="T44" fmla="*/ 139 w 245"/>
                <a:gd name="T45" fmla="*/ 292 h 297"/>
                <a:gd name="T46" fmla="*/ 133 w 245"/>
                <a:gd name="T47" fmla="*/ 287 h 297"/>
                <a:gd name="T48" fmla="*/ 129 w 245"/>
                <a:gd name="T49" fmla="*/ 283 h 297"/>
                <a:gd name="T50" fmla="*/ 115 w 245"/>
                <a:gd name="T51" fmla="*/ 142 h 297"/>
                <a:gd name="T52" fmla="*/ 113 w 245"/>
                <a:gd name="T53" fmla="*/ 285 h 297"/>
                <a:gd name="T54" fmla="*/ 107 w 245"/>
                <a:gd name="T55" fmla="*/ 291 h 297"/>
                <a:gd name="T56" fmla="*/ 97 w 245"/>
                <a:gd name="T57" fmla="*/ 295 h 297"/>
                <a:gd name="T58" fmla="*/ 83 w 245"/>
                <a:gd name="T59" fmla="*/ 296 h 297"/>
                <a:gd name="T60" fmla="*/ 74 w 245"/>
                <a:gd name="T61" fmla="*/ 295 h 297"/>
                <a:gd name="T62" fmla="*/ 65 w 245"/>
                <a:gd name="T63" fmla="*/ 291 h 297"/>
                <a:gd name="T64" fmla="*/ 59 w 245"/>
                <a:gd name="T65" fmla="*/ 287 h 297"/>
                <a:gd name="T66" fmla="*/ 57 w 245"/>
                <a:gd name="T67" fmla="*/ 281 h 297"/>
                <a:gd name="T68" fmla="*/ 43 w 245"/>
                <a:gd name="T69" fmla="*/ 134 h 297"/>
                <a:gd name="T70" fmla="*/ 40 w 245"/>
                <a:gd name="T71" fmla="*/ 139 h 297"/>
                <a:gd name="T72" fmla="*/ 37 w 245"/>
                <a:gd name="T73" fmla="*/ 142 h 297"/>
                <a:gd name="T74" fmla="*/ 32 w 245"/>
                <a:gd name="T75" fmla="*/ 144 h 297"/>
                <a:gd name="T76" fmla="*/ 26 w 245"/>
                <a:gd name="T77" fmla="*/ 145 h 297"/>
                <a:gd name="T78" fmla="*/ 18 w 245"/>
                <a:gd name="T79" fmla="*/ 145 h 297"/>
                <a:gd name="T80" fmla="*/ 13 w 245"/>
                <a:gd name="T81" fmla="*/ 145 h 297"/>
                <a:gd name="T82" fmla="*/ 8 w 245"/>
                <a:gd name="T83" fmla="*/ 143 h 297"/>
                <a:gd name="T84" fmla="*/ 3 w 245"/>
                <a:gd name="T85" fmla="*/ 140 h 297"/>
                <a:gd name="T86" fmla="*/ 1 w 245"/>
                <a:gd name="T87" fmla="*/ 137 h 297"/>
                <a:gd name="T88" fmla="*/ 0 w 245"/>
                <a:gd name="T89" fmla="*/ 24 h 297"/>
                <a:gd name="T90" fmla="*/ 5 w 245"/>
                <a:gd name="T91" fmla="*/ 15 h 297"/>
                <a:gd name="T92" fmla="*/ 14 w 245"/>
                <a:gd name="T93" fmla="*/ 9 h 297"/>
                <a:gd name="T94" fmla="*/ 30 w 245"/>
                <a:gd name="T95" fmla="*/ 4 h 297"/>
                <a:gd name="T96" fmla="*/ 47 w 245"/>
                <a:gd name="T97" fmla="*/ 1 h 2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5"/>
                <a:gd name="T148" fmla="*/ 0 h 297"/>
                <a:gd name="T149" fmla="*/ 245 w 245"/>
                <a:gd name="T150" fmla="*/ 297 h 2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5" h="297">
                  <a:moveTo>
                    <a:pt x="58" y="0"/>
                  </a:moveTo>
                  <a:lnTo>
                    <a:pt x="187" y="0"/>
                  </a:lnTo>
                  <a:lnTo>
                    <a:pt x="190" y="0"/>
                  </a:lnTo>
                  <a:lnTo>
                    <a:pt x="194" y="0"/>
                  </a:lnTo>
                  <a:lnTo>
                    <a:pt x="197" y="1"/>
                  </a:lnTo>
                  <a:lnTo>
                    <a:pt x="201" y="1"/>
                  </a:lnTo>
                  <a:lnTo>
                    <a:pt x="203" y="1"/>
                  </a:lnTo>
                  <a:lnTo>
                    <a:pt x="207" y="2"/>
                  </a:lnTo>
                  <a:lnTo>
                    <a:pt x="210" y="2"/>
                  </a:lnTo>
                  <a:lnTo>
                    <a:pt x="213" y="3"/>
                  </a:lnTo>
                  <a:lnTo>
                    <a:pt x="216" y="4"/>
                  </a:lnTo>
                  <a:lnTo>
                    <a:pt x="219" y="5"/>
                  </a:lnTo>
                  <a:lnTo>
                    <a:pt x="223" y="6"/>
                  </a:lnTo>
                  <a:lnTo>
                    <a:pt x="226" y="7"/>
                  </a:lnTo>
                  <a:lnTo>
                    <a:pt x="229" y="9"/>
                  </a:lnTo>
                  <a:lnTo>
                    <a:pt x="233" y="11"/>
                  </a:lnTo>
                  <a:lnTo>
                    <a:pt x="236" y="12"/>
                  </a:lnTo>
                  <a:lnTo>
                    <a:pt x="238" y="14"/>
                  </a:lnTo>
                  <a:lnTo>
                    <a:pt x="241" y="16"/>
                  </a:lnTo>
                  <a:lnTo>
                    <a:pt x="242" y="18"/>
                  </a:lnTo>
                  <a:lnTo>
                    <a:pt x="244" y="21"/>
                  </a:lnTo>
                  <a:lnTo>
                    <a:pt x="244" y="23"/>
                  </a:lnTo>
                  <a:lnTo>
                    <a:pt x="244" y="25"/>
                  </a:lnTo>
                  <a:lnTo>
                    <a:pt x="244" y="135"/>
                  </a:lnTo>
                  <a:lnTo>
                    <a:pt x="243" y="136"/>
                  </a:lnTo>
                  <a:lnTo>
                    <a:pt x="242" y="137"/>
                  </a:lnTo>
                  <a:lnTo>
                    <a:pt x="241" y="139"/>
                  </a:lnTo>
                  <a:lnTo>
                    <a:pt x="241" y="140"/>
                  </a:lnTo>
                  <a:lnTo>
                    <a:pt x="238" y="141"/>
                  </a:lnTo>
                  <a:lnTo>
                    <a:pt x="236" y="142"/>
                  </a:lnTo>
                  <a:lnTo>
                    <a:pt x="234" y="144"/>
                  </a:lnTo>
                  <a:lnTo>
                    <a:pt x="231" y="145"/>
                  </a:lnTo>
                  <a:lnTo>
                    <a:pt x="228" y="145"/>
                  </a:lnTo>
                  <a:lnTo>
                    <a:pt x="225" y="145"/>
                  </a:lnTo>
                  <a:lnTo>
                    <a:pt x="222" y="145"/>
                  </a:lnTo>
                  <a:lnTo>
                    <a:pt x="219" y="145"/>
                  </a:lnTo>
                  <a:lnTo>
                    <a:pt x="216" y="145"/>
                  </a:lnTo>
                  <a:lnTo>
                    <a:pt x="213" y="144"/>
                  </a:lnTo>
                  <a:lnTo>
                    <a:pt x="211" y="144"/>
                  </a:lnTo>
                  <a:lnTo>
                    <a:pt x="209" y="143"/>
                  </a:lnTo>
                  <a:lnTo>
                    <a:pt x="207" y="142"/>
                  </a:lnTo>
                  <a:lnTo>
                    <a:pt x="205" y="141"/>
                  </a:lnTo>
                  <a:lnTo>
                    <a:pt x="204" y="140"/>
                  </a:lnTo>
                  <a:lnTo>
                    <a:pt x="203" y="139"/>
                  </a:lnTo>
                  <a:lnTo>
                    <a:pt x="203" y="138"/>
                  </a:lnTo>
                  <a:lnTo>
                    <a:pt x="201" y="137"/>
                  </a:lnTo>
                  <a:lnTo>
                    <a:pt x="201" y="136"/>
                  </a:lnTo>
                  <a:lnTo>
                    <a:pt x="201" y="134"/>
                  </a:lnTo>
                  <a:lnTo>
                    <a:pt x="201" y="50"/>
                  </a:lnTo>
                  <a:lnTo>
                    <a:pt x="187" y="50"/>
                  </a:lnTo>
                  <a:lnTo>
                    <a:pt x="187" y="280"/>
                  </a:lnTo>
                  <a:lnTo>
                    <a:pt x="187" y="282"/>
                  </a:lnTo>
                  <a:lnTo>
                    <a:pt x="185" y="284"/>
                  </a:lnTo>
                  <a:lnTo>
                    <a:pt x="184" y="287"/>
                  </a:lnTo>
                  <a:lnTo>
                    <a:pt x="182" y="289"/>
                  </a:lnTo>
                  <a:lnTo>
                    <a:pt x="179" y="291"/>
                  </a:lnTo>
                  <a:lnTo>
                    <a:pt x="176" y="292"/>
                  </a:lnTo>
                  <a:lnTo>
                    <a:pt x="174" y="293"/>
                  </a:lnTo>
                  <a:lnTo>
                    <a:pt x="171" y="295"/>
                  </a:lnTo>
                  <a:lnTo>
                    <a:pt x="167" y="295"/>
                  </a:lnTo>
                  <a:lnTo>
                    <a:pt x="164" y="296"/>
                  </a:lnTo>
                  <a:lnTo>
                    <a:pt x="161" y="296"/>
                  </a:lnTo>
                  <a:lnTo>
                    <a:pt x="159" y="296"/>
                  </a:lnTo>
                  <a:lnTo>
                    <a:pt x="155" y="296"/>
                  </a:lnTo>
                  <a:lnTo>
                    <a:pt x="152" y="296"/>
                  </a:lnTo>
                  <a:lnTo>
                    <a:pt x="148" y="295"/>
                  </a:lnTo>
                  <a:lnTo>
                    <a:pt x="144" y="294"/>
                  </a:lnTo>
                  <a:lnTo>
                    <a:pt x="141" y="293"/>
                  </a:lnTo>
                  <a:lnTo>
                    <a:pt x="139" y="292"/>
                  </a:lnTo>
                  <a:lnTo>
                    <a:pt x="136" y="291"/>
                  </a:lnTo>
                  <a:lnTo>
                    <a:pt x="134" y="289"/>
                  </a:lnTo>
                  <a:lnTo>
                    <a:pt x="133" y="287"/>
                  </a:lnTo>
                  <a:lnTo>
                    <a:pt x="131" y="286"/>
                  </a:lnTo>
                  <a:lnTo>
                    <a:pt x="131" y="285"/>
                  </a:lnTo>
                  <a:lnTo>
                    <a:pt x="129" y="283"/>
                  </a:lnTo>
                  <a:lnTo>
                    <a:pt x="129" y="281"/>
                  </a:lnTo>
                  <a:lnTo>
                    <a:pt x="129" y="142"/>
                  </a:lnTo>
                  <a:lnTo>
                    <a:pt x="115" y="142"/>
                  </a:lnTo>
                  <a:lnTo>
                    <a:pt x="114" y="281"/>
                  </a:lnTo>
                  <a:lnTo>
                    <a:pt x="114" y="283"/>
                  </a:lnTo>
                  <a:lnTo>
                    <a:pt x="113" y="285"/>
                  </a:lnTo>
                  <a:lnTo>
                    <a:pt x="111" y="287"/>
                  </a:lnTo>
                  <a:lnTo>
                    <a:pt x="110" y="289"/>
                  </a:lnTo>
                  <a:lnTo>
                    <a:pt x="107" y="291"/>
                  </a:lnTo>
                  <a:lnTo>
                    <a:pt x="104" y="293"/>
                  </a:lnTo>
                  <a:lnTo>
                    <a:pt x="101" y="294"/>
                  </a:lnTo>
                  <a:lnTo>
                    <a:pt x="97" y="295"/>
                  </a:lnTo>
                  <a:lnTo>
                    <a:pt x="92" y="296"/>
                  </a:lnTo>
                  <a:lnTo>
                    <a:pt x="88" y="296"/>
                  </a:lnTo>
                  <a:lnTo>
                    <a:pt x="83" y="296"/>
                  </a:lnTo>
                  <a:lnTo>
                    <a:pt x="80" y="296"/>
                  </a:lnTo>
                  <a:lnTo>
                    <a:pt x="77" y="295"/>
                  </a:lnTo>
                  <a:lnTo>
                    <a:pt x="74" y="295"/>
                  </a:lnTo>
                  <a:lnTo>
                    <a:pt x="71" y="294"/>
                  </a:lnTo>
                  <a:lnTo>
                    <a:pt x="68" y="293"/>
                  </a:lnTo>
                  <a:lnTo>
                    <a:pt x="65" y="291"/>
                  </a:lnTo>
                  <a:lnTo>
                    <a:pt x="63" y="290"/>
                  </a:lnTo>
                  <a:lnTo>
                    <a:pt x="61" y="289"/>
                  </a:lnTo>
                  <a:lnTo>
                    <a:pt x="59" y="287"/>
                  </a:lnTo>
                  <a:lnTo>
                    <a:pt x="59" y="285"/>
                  </a:lnTo>
                  <a:lnTo>
                    <a:pt x="58" y="284"/>
                  </a:lnTo>
                  <a:lnTo>
                    <a:pt x="57" y="281"/>
                  </a:lnTo>
                  <a:lnTo>
                    <a:pt x="57" y="50"/>
                  </a:lnTo>
                  <a:lnTo>
                    <a:pt x="43" y="50"/>
                  </a:lnTo>
                  <a:lnTo>
                    <a:pt x="43" y="134"/>
                  </a:lnTo>
                  <a:lnTo>
                    <a:pt x="42" y="136"/>
                  </a:lnTo>
                  <a:lnTo>
                    <a:pt x="41" y="137"/>
                  </a:lnTo>
                  <a:lnTo>
                    <a:pt x="40" y="139"/>
                  </a:lnTo>
                  <a:lnTo>
                    <a:pt x="39" y="140"/>
                  </a:lnTo>
                  <a:lnTo>
                    <a:pt x="38" y="141"/>
                  </a:lnTo>
                  <a:lnTo>
                    <a:pt x="37" y="142"/>
                  </a:lnTo>
                  <a:lnTo>
                    <a:pt x="35" y="142"/>
                  </a:lnTo>
                  <a:lnTo>
                    <a:pt x="34" y="143"/>
                  </a:lnTo>
                  <a:lnTo>
                    <a:pt x="32" y="144"/>
                  </a:lnTo>
                  <a:lnTo>
                    <a:pt x="31" y="144"/>
                  </a:lnTo>
                  <a:lnTo>
                    <a:pt x="28" y="145"/>
                  </a:lnTo>
                  <a:lnTo>
                    <a:pt x="26" y="145"/>
                  </a:lnTo>
                  <a:lnTo>
                    <a:pt x="25" y="145"/>
                  </a:lnTo>
                  <a:lnTo>
                    <a:pt x="23" y="145"/>
                  </a:lnTo>
                  <a:lnTo>
                    <a:pt x="18" y="145"/>
                  </a:lnTo>
                  <a:lnTo>
                    <a:pt x="17" y="145"/>
                  </a:lnTo>
                  <a:lnTo>
                    <a:pt x="15" y="145"/>
                  </a:lnTo>
                  <a:lnTo>
                    <a:pt x="13" y="145"/>
                  </a:lnTo>
                  <a:lnTo>
                    <a:pt x="11" y="144"/>
                  </a:lnTo>
                  <a:lnTo>
                    <a:pt x="10" y="144"/>
                  </a:lnTo>
                  <a:lnTo>
                    <a:pt x="8" y="143"/>
                  </a:lnTo>
                  <a:lnTo>
                    <a:pt x="6" y="142"/>
                  </a:lnTo>
                  <a:lnTo>
                    <a:pt x="5" y="141"/>
                  </a:lnTo>
                  <a:lnTo>
                    <a:pt x="3" y="140"/>
                  </a:lnTo>
                  <a:lnTo>
                    <a:pt x="3" y="139"/>
                  </a:lnTo>
                  <a:lnTo>
                    <a:pt x="2" y="139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0" y="135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11" y="11"/>
                  </a:lnTo>
                  <a:lnTo>
                    <a:pt x="14" y="9"/>
                  </a:lnTo>
                  <a:lnTo>
                    <a:pt x="20" y="7"/>
                  </a:lnTo>
                  <a:lnTo>
                    <a:pt x="25" y="5"/>
                  </a:lnTo>
                  <a:lnTo>
                    <a:pt x="30" y="4"/>
                  </a:lnTo>
                  <a:lnTo>
                    <a:pt x="34" y="3"/>
                  </a:lnTo>
                  <a:lnTo>
                    <a:pt x="40" y="1"/>
                  </a:lnTo>
                  <a:lnTo>
                    <a:pt x="47" y="1"/>
                  </a:lnTo>
                  <a:lnTo>
                    <a:pt x="52" y="0"/>
                  </a:lnTo>
                  <a:lnTo>
                    <a:pt x="58" y="0"/>
                  </a:lnTo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00"/>
            </a:p>
          </p:txBody>
        </p:sp>
        <p:sp>
          <p:nvSpPr>
            <p:cNvPr id="10273" name="Oval 135"/>
            <p:cNvSpPr>
              <a:spLocks noChangeArrowheads="1"/>
            </p:cNvSpPr>
            <p:nvPr/>
          </p:nvSpPr>
          <p:spPr bwMode="auto">
            <a:xfrm>
              <a:off x="67" y="0"/>
              <a:ext cx="98" cy="5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 sz="100"/>
            </a:p>
          </p:txBody>
        </p:sp>
      </p:grpSp>
      <p:sp>
        <p:nvSpPr>
          <p:cNvPr id="10269" name="Line 136"/>
          <p:cNvSpPr>
            <a:spLocks noChangeShapeType="1"/>
          </p:cNvSpPr>
          <p:nvPr/>
        </p:nvSpPr>
        <p:spPr bwMode="auto">
          <a:xfrm flipV="1">
            <a:off x="3178175" y="4504135"/>
            <a:ext cx="0" cy="404813"/>
          </a:xfrm>
          <a:prstGeom prst="line">
            <a:avLst/>
          </a:prstGeom>
          <a:noFill/>
          <a:ln w="12700">
            <a:solidFill>
              <a:srgbClr val="063DE8"/>
            </a:solidFill>
            <a:round/>
          </a:ln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10270" name="Line 137"/>
          <p:cNvSpPr>
            <a:spLocks noChangeShapeType="1"/>
          </p:cNvSpPr>
          <p:nvPr/>
        </p:nvSpPr>
        <p:spPr bwMode="auto">
          <a:xfrm flipV="1">
            <a:off x="3838575" y="4504135"/>
            <a:ext cx="0" cy="404813"/>
          </a:xfrm>
          <a:prstGeom prst="line">
            <a:avLst/>
          </a:prstGeom>
          <a:noFill/>
          <a:ln w="12700">
            <a:solidFill>
              <a:srgbClr val="063DE8"/>
            </a:solidFill>
            <a:round/>
          </a:ln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10271" name="Rectangle 138"/>
          <p:cNvSpPr>
            <a:spLocks noChangeArrowheads="1"/>
          </p:cNvSpPr>
          <p:nvPr/>
        </p:nvSpPr>
        <p:spPr bwMode="auto">
          <a:xfrm>
            <a:off x="3884614" y="3350419"/>
            <a:ext cx="2562225" cy="250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7866" tIns="33337" rIns="67866" bIns="33337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PROFIBUS-DP </a:t>
            </a:r>
            <a:r>
              <a:rPr kumimoji="0"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 </a:t>
            </a:r>
            <a:r>
              <a:rPr kumimoji="0"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PROFIBUS-FMS</a:t>
            </a:r>
            <a:endParaRPr kumimoji="0" lang="en-US" altLang="zh-CN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242" name="Object 139">
            <a:hlinkClick r:id="" action="ppaction://ole?verb=1"/>
          </p:cNvPr>
          <p:cNvGraphicFramePr/>
          <p:nvPr/>
        </p:nvGraphicFramePr>
        <p:xfrm>
          <a:off x="5003801" y="1885951"/>
          <a:ext cx="1311275" cy="1051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1" imgW="23917275" imgH="24869775" progId="">
                  <p:embed/>
                </p:oleObj>
              </mc:Choice>
              <mc:Fallback>
                <p:oleObj name="" r:id="rId1" imgW="23917275" imgH="24869775" progId="">
                  <p:embed/>
                  <p:pic>
                    <p:nvPicPr>
                      <p:cNvPr id="0" name="Object 1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03801" y="1885951"/>
                        <a:ext cx="1311275" cy="105132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" name="灯片编号占位符 1"/>
          <p:cNvSpPr txBox="1">
            <a:spLocks noGrp="1"/>
          </p:cNvSpPr>
          <p:nvPr>
            <p:ph type="sldNum" sz="quarter" idx="4"/>
          </p:nvPr>
        </p:nvSpPr>
        <p:spPr>
          <a:xfrm>
            <a:off x="7010400" y="5643563"/>
            <a:ext cx="2133600" cy="357188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500" dirty="0"/>
            </a:fld>
            <a:endParaRPr lang="zh-CN" altLang="en-US" sz="1500" dirty="0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382588" y="152400"/>
            <a:ext cx="8229600" cy="768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8128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1" i="0" u="none" kern="1200" baseline="0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PROFIBUS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PROFIBUS</a:t>
            </a:r>
            <a:endParaRPr lang="en-US" altLang="zh-CN"/>
          </a:p>
        </p:txBody>
      </p:sp>
      <p:sp>
        <p:nvSpPr>
          <p:cNvPr id="11269" name="AutoShape 2"/>
          <p:cNvSpPr>
            <a:spLocks noChangeArrowheads="1"/>
          </p:cNvSpPr>
          <p:nvPr/>
        </p:nvSpPr>
        <p:spPr bwMode="auto">
          <a:xfrm>
            <a:off x="5074285" y="3459480"/>
            <a:ext cx="3757930" cy="2514600"/>
          </a:xfrm>
          <a:prstGeom prst="roundRect">
            <a:avLst>
              <a:gd name="adj" fmla="val 12495"/>
            </a:avLst>
          </a:prstGeom>
          <a:solidFill>
            <a:srgbClr val="DDE5FF"/>
          </a:solidFill>
          <a:ln w="12700">
            <a:solidFill>
              <a:srgbClr val="2F00CC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1572" name="Rectangle 4"/>
          <p:cNvSpPr>
            <a:spLocks noChangeArrowheads="1"/>
          </p:cNvSpPr>
          <p:nvPr/>
        </p:nvSpPr>
        <p:spPr bwMode="auto">
          <a:xfrm>
            <a:off x="4267835" y="1348105"/>
            <a:ext cx="4069715" cy="182816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</a:ln>
          <a:effectLst>
            <a:outerShdw dist="107763" dir="2700000" algn="ctr" rotWithShape="0">
              <a:srgbClr val="3365FB"/>
            </a:outerShdw>
          </a:effectLst>
        </p:spPr>
        <p:txBody>
          <a:bodyPr wrap="none" lIns="90488" tIns="44450" rIns="90488" bIns="44450" anchor="ctr"/>
          <a:lstStyle/>
          <a:p>
            <a:pPr defTabSz="762000" eaLnBrk="0" fontAlgn="base" hangingPunct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1900">
                <a:solidFill>
                  <a:srgbClr val="2F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PROFIBUS-PA</a:t>
            </a:r>
            <a:endParaRPr kumimoji="0" lang="en-US" altLang="zh-CN" sz="1900">
              <a:solidFill>
                <a:srgbClr val="2F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762000" eaLnBrk="0" fontAlgn="base" hangingPunct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1900">
                <a:solidFill>
                  <a:srgbClr val="2F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kumimoji="0" lang="en-US" altLang="zh-CN" sz="1900">
              <a:solidFill>
                <a:srgbClr val="2F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762000" eaLnBrk="0" fontAlgn="base" hangingPunct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19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PROFIBUS-DP </a:t>
            </a:r>
            <a:r>
              <a:rPr kumimoji="0" lang="zh-CN" altLang="en-US" sz="19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通信</a:t>
            </a:r>
            <a:endParaRPr kumimoji="0" lang="zh-CN" altLang="en-US" sz="19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762000" eaLnBrk="0" fontAlgn="base" hangingPunct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en-US" altLang="zh-CN" sz="19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endParaRPr kumimoji="0" lang="en-US" altLang="zh-CN" sz="19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762000" eaLnBrk="0" fontAlgn="base" hangingPunct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0" lang="zh-CN" altLang="en-US" sz="1900">
                <a:solidFill>
                  <a:schemeClr val="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对现场设备优选的传输技术</a:t>
            </a:r>
            <a:endParaRPr kumimoji="0" lang="zh-CN" altLang="en-US" sz="19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2" name="Rectangle 5"/>
          <p:cNvSpPr>
            <a:spLocks noChangeArrowheads="1"/>
          </p:cNvSpPr>
          <p:nvPr/>
        </p:nvSpPr>
        <p:spPr bwMode="auto">
          <a:xfrm>
            <a:off x="4305935" y="1577975"/>
            <a:ext cx="4095115" cy="1751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3" name="Line 6"/>
          <p:cNvSpPr>
            <a:spLocks noChangeShapeType="1"/>
          </p:cNvSpPr>
          <p:nvPr/>
        </p:nvSpPr>
        <p:spPr bwMode="auto">
          <a:xfrm flipH="1">
            <a:off x="440690" y="3951605"/>
            <a:ext cx="3455035" cy="635"/>
          </a:xfrm>
          <a:prstGeom prst="line">
            <a:avLst/>
          </a:prstGeom>
          <a:noFill/>
          <a:ln w="127000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4" name="Line 7"/>
          <p:cNvSpPr>
            <a:spLocks noChangeShapeType="1"/>
          </p:cNvSpPr>
          <p:nvPr/>
        </p:nvSpPr>
        <p:spPr bwMode="auto">
          <a:xfrm>
            <a:off x="931545" y="4015105"/>
            <a:ext cx="635" cy="665480"/>
          </a:xfrm>
          <a:prstGeom prst="line">
            <a:avLst/>
          </a:prstGeom>
          <a:noFill/>
          <a:ln w="127000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5" name="Line 8"/>
          <p:cNvSpPr>
            <a:spLocks noChangeShapeType="1"/>
          </p:cNvSpPr>
          <p:nvPr/>
        </p:nvSpPr>
        <p:spPr bwMode="auto">
          <a:xfrm>
            <a:off x="2080895" y="4015105"/>
            <a:ext cx="635" cy="524510"/>
          </a:xfrm>
          <a:prstGeom prst="line">
            <a:avLst/>
          </a:prstGeom>
          <a:noFill/>
          <a:ln w="127000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6" name="Line 9"/>
          <p:cNvSpPr>
            <a:spLocks noChangeShapeType="1"/>
          </p:cNvSpPr>
          <p:nvPr/>
        </p:nvSpPr>
        <p:spPr bwMode="auto">
          <a:xfrm>
            <a:off x="4271645" y="4015105"/>
            <a:ext cx="635" cy="528955"/>
          </a:xfrm>
          <a:prstGeom prst="line">
            <a:avLst/>
          </a:prstGeom>
          <a:noFill/>
          <a:ln w="127000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7" name="Line 10"/>
          <p:cNvSpPr>
            <a:spLocks noChangeShapeType="1"/>
          </p:cNvSpPr>
          <p:nvPr/>
        </p:nvSpPr>
        <p:spPr bwMode="auto">
          <a:xfrm>
            <a:off x="4481195" y="4899025"/>
            <a:ext cx="3188970" cy="635"/>
          </a:xfrm>
          <a:prstGeom prst="line">
            <a:avLst/>
          </a:prstGeom>
          <a:noFill/>
          <a:ln w="50800">
            <a:solidFill>
              <a:srgbClr val="114FFB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8" name="Line 11"/>
          <p:cNvSpPr>
            <a:spLocks noChangeShapeType="1"/>
          </p:cNvSpPr>
          <p:nvPr/>
        </p:nvSpPr>
        <p:spPr bwMode="auto">
          <a:xfrm flipV="1">
            <a:off x="6968490" y="4873625"/>
            <a:ext cx="635" cy="502285"/>
          </a:xfrm>
          <a:prstGeom prst="line">
            <a:avLst/>
          </a:prstGeom>
          <a:noFill/>
          <a:ln w="50800">
            <a:solidFill>
              <a:srgbClr val="114FFB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9" name="Line 12"/>
          <p:cNvSpPr>
            <a:spLocks noChangeShapeType="1"/>
          </p:cNvSpPr>
          <p:nvPr/>
        </p:nvSpPr>
        <p:spPr bwMode="auto">
          <a:xfrm flipV="1">
            <a:off x="8157845" y="4873625"/>
            <a:ext cx="635" cy="374650"/>
          </a:xfrm>
          <a:prstGeom prst="line">
            <a:avLst/>
          </a:prstGeom>
          <a:noFill/>
          <a:ln w="50800">
            <a:solidFill>
              <a:srgbClr val="114FFB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0" name="Rectangle 13"/>
          <p:cNvSpPr>
            <a:spLocks noChangeArrowheads="1"/>
          </p:cNvSpPr>
          <p:nvPr/>
        </p:nvSpPr>
        <p:spPr bwMode="auto">
          <a:xfrm>
            <a:off x="5139690" y="4646930"/>
            <a:ext cx="1574165" cy="294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9375" tIns="39688" rIns="79375" bIns="39688">
            <a:spAutoFit/>
          </a:bodyPr>
          <a:lstStyle/>
          <a:p>
            <a:pPr algn="l" defTabSz="78613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400">
                <a:solidFill>
                  <a:srgbClr val="114FFB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PROFIBUS-PA</a:t>
            </a:r>
            <a:endParaRPr kumimoji="0" lang="en-US" altLang="zh-CN" sz="1400">
              <a:solidFill>
                <a:srgbClr val="114FFB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1" name="Line 14"/>
          <p:cNvSpPr>
            <a:spLocks noChangeShapeType="1"/>
          </p:cNvSpPr>
          <p:nvPr/>
        </p:nvSpPr>
        <p:spPr bwMode="auto">
          <a:xfrm>
            <a:off x="4864735" y="4899025"/>
            <a:ext cx="194945" cy="635"/>
          </a:xfrm>
          <a:prstGeom prst="line">
            <a:avLst/>
          </a:prstGeom>
          <a:noFill/>
          <a:ln w="50800">
            <a:solidFill>
              <a:srgbClr val="114FFB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3" name="Line 18"/>
          <p:cNvSpPr>
            <a:spLocks noChangeShapeType="1"/>
          </p:cNvSpPr>
          <p:nvPr/>
        </p:nvSpPr>
        <p:spPr bwMode="auto">
          <a:xfrm>
            <a:off x="1473835" y="3161030"/>
            <a:ext cx="635" cy="697865"/>
          </a:xfrm>
          <a:prstGeom prst="line">
            <a:avLst/>
          </a:prstGeom>
          <a:noFill/>
          <a:ln w="127000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19"/>
          <p:cNvGrpSpPr/>
          <p:nvPr/>
        </p:nvGrpSpPr>
        <p:grpSpPr bwMode="auto">
          <a:xfrm>
            <a:off x="7764145" y="4021455"/>
            <a:ext cx="613410" cy="550545"/>
            <a:chOff x="0" y="0"/>
            <a:chExt cx="402" cy="359"/>
          </a:xfrm>
        </p:grpSpPr>
        <p:sp>
          <p:nvSpPr>
            <p:cNvPr id="11489" name="AutoShape 20"/>
            <p:cNvSpPr>
              <a:spLocks noChangeArrowheads="1"/>
            </p:cNvSpPr>
            <p:nvPr/>
          </p:nvSpPr>
          <p:spPr bwMode="auto">
            <a:xfrm>
              <a:off x="24" y="0"/>
              <a:ext cx="338" cy="326"/>
            </a:xfrm>
            <a:prstGeom prst="triangle">
              <a:avLst>
                <a:gd name="adj" fmla="val 49995"/>
              </a:avLst>
            </a:prstGeom>
            <a:solidFill>
              <a:srgbClr val="DADADA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0" name="Line 21"/>
            <p:cNvSpPr>
              <a:spLocks noChangeShapeType="1"/>
            </p:cNvSpPr>
            <p:nvPr/>
          </p:nvSpPr>
          <p:spPr bwMode="auto">
            <a:xfrm flipV="1">
              <a:off x="0" y="92"/>
              <a:ext cx="372" cy="267"/>
            </a:xfrm>
            <a:prstGeom prst="line">
              <a:avLst/>
            </a:prstGeom>
            <a:noFill/>
            <a:ln w="50800">
              <a:solidFill>
                <a:srgbClr val="91919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1" name="Line 22"/>
            <p:cNvSpPr>
              <a:spLocks noChangeShapeType="1"/>
            </p:cNvSpPr>
            <p:nvPr/>
          </p:nvSpPr>
          <p:spPr bwMode="auto">
            <a:xfrm>
              <a:off x="38" y="115"/>
              <a:ext cx="364" cy="220"/>
            </a:xfrm>
            <a:prstGeom prst="line">
              <a:avLst/>
            </a:prstGeom>
            <a:noFill/>
            <a:ln w="50800">
              <a:solidFill>
                <a:srgbClr val="91919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67" name="Object 23">
              <a:hlinkClick r:id="" action="ppaction://ole?verb=1"/>
            </p:cNvPr>
            <p:cNvGraphicFramePr/>
            <p:nvPr/>
          </p:nvGraphicFramePr>
          <p:xfrm>
            <a:off x="75" y="103"/>
            <a:ext cx="27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5" name="" r:id="rId1" imgW="5486400" imgH="4876800" progId="Equations">
                    <p:embed/>
                  </p:oleObj>
                </mc:Choice>
                <mc:Fallback>
                  <p:oleObj name="" r:id="rId1" imgW="5486400" imgH="4876800" progId="Equations">
                    <p:embed/>
                    <p:pic>
                      <p:nvPicPr>
                        <p:cNvPr id="0" name="Object 2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5" y="103"/>
                          <a:ext cx="272" cy="23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85" name="Rectangle 24"/>
          <p:cNvSpPr>
            <a:spLocks noChangeArrowheads="1"/>
          </p:cNvSpPr>
          <p:nvPr/>
        </p:nvSpPr>
        <p:spPr bwMode="auto">
          <a:xfrm>
            <a:off x="7440295" y="4130675"/>
            <a:ext cx="259715" cy="3962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488" tIns="44450" rIns="90488" bIns="44450">
            <a:spAutoFit/>
          </a:bodyPr>
          <a:lstStyle/>
          <a:p>
            <a:pPr algn="l" defTabSz="76200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endParaRPr kumimoji="0"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6" name="Line 25"/>
          <p:cNvSpPr>
            <a:spLocks noChangeShapeType="1"/>
          </p:cNvSpPr>
          <p:nvPr/>
        </p:nvSpPr>
        <p:spPr bwMode="auto">
          <a:xfrm flipH="1">
            <a:off x="440690" y="4048125"/>
            <a:ext cx="3455035" cy="635"/>
          </a:xfrm>
          <a:prstGeom prst="line">
            <a:avLst/>
          </a:prstGeom>
          <a:noFill/>
          <a:ln w="127000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7" name="Rectangle 26"/>
          <p:cNvSpPr>
            <a:spLocks noChangeArrowheads="1"/>
          </p:cNvSpPr>
          <p:nvPr/>
        </p:nvSpPr>
        <p:spPr bwMode="auto">
          <a:xfrm>
            <a:off x="1981835" y="3848100"/>
            <a:ext cx="1084580" cy="509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9375" tIns="39688" rIns="79375" bIns="39688">
            <a:spAutoFit/>
          </a:bodyPr>
          <a:lstStyle/>
          <a:p>
            <a:pPr algn="l" defTabSz="786130" eaLnBrk="0" fontAlgn="base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0"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PROFIBUS-DP</a:t>
            </a:r>
            <a:endParaRPr kumimoji="0" lang="en-US" altLang="zh-CN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266" name="Object 27">
            <a:hlinkClick r:id="" action="ppaction://ole?verb=1"/>
          </p:cNvPr>
          <p:cNvGraphicFramePr/>
          <p:nvPr/>
        </p:nvGraphicFramePr>
        <p:xfrm>
          <a:off x="643890" y="2298700"/>
          <a:ext cx="1240155" cy="84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23917275" imgH="24869775" progId="">
                  <p:embed/>
                </p:oleObj>
              </mc:Choice>
              <mc:Fallback>
                <p:oleObj name="" r:id="rId3" imgW="23917275" imgH="24869775" progId="">
                  <p:embed/>
                  <p:pic>
                    <p:nvPicPr>
                      <p:cNvPr id="0" name="Object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3890" y="2298700"/>
                        <a:ext cx="1240155" cy="8483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8"/>
          <p:cNvGrpSpPr/>
          <p:nvPr/>
        </p:nvGrpSpPr>
        <p:grpSpPr bwMode="auto">
          <a:xfrm>
            <a:off x="3941445" y="4488180"/>
            <a:ext cx="534670" cy="711835"/>
            <a:chOff x="0" y="0"/>
            <a:chExt cx="350" cy="464"/>
          </a:xfrm>
        </p:grpSpPr>
        <p:grpSp>
          <p:nvGrpSpPr>
            <p:cNvPr id="8" name="Group 29"/>
            <p:cNvGrpSpPr/>
            <p:nvPr/>
          </p:nvGrpSpPr>
          <p:grpSpPr bwMode="auto">
            <a:xfrm>
              <a:off x="261" y="147"/>
              <a:ext cx="89" cy="137"/>
              <a:chOff x="0" y="0"/>
              <a:chExt cx="89" cy="137"/>
            </a:xfrm>
          </p:grpSpPr>
          <p:sp>
            <p:nvSpPr>
              <p:cNvPr id="11484" name="未知"/>
              <p:cNvSpPr/>
              <p:nvPr/>
            </p:nvSpPr>
            <p:spPr bwMode="auto">
              <a:xfrm>
                <a:off x="9" y="107"/>
                <a:ext cx="67" cy="30"/>
              </a:xfrm>
              <a:custGeom>
                <a:avLst/>
                <a:gdLst>
                  <a:gd name="T0" fmla="*/ 66 w 67"/>
                  <a:gd name="T1" fmla="*/ 11 h 30"/>
                  <a:gd name="T2" fmla="*/ 66 w 67"/>
                  <a:gd name="T3" fmla="*/ 29 h 30"/>
                  <a:gd name="T4" fmla="*/ 1 w 67"/>
                  <a:gd name="T5" fmla="*/ 17 h 30"/>
                  <a:gd name="T6" fmla="*/ 0 w 67"/>
                  <a:gd name="T7" fmla="*/ 0 h 30"/>
                  <a:gd name="T8" fmla="*/ 66 w 67"/>
                  <a:gd name="T9" fmla="*/ 11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"/>
                  <a:gd name="T16" fmla="*/ 0 h 30"/>
                  <a:gd name="T17" fmla="*/ 67 w 67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" h="30">
                    <a:moveTo>
                      <a:pt x="66" y="11"/>
                    </a:moveTo>
                    <a:lnTo>
                      <a:pt x="66" y="29"/>
                    </a:lnTo>
                    <a:lnTo>
                      <a:pt x="1" y="17"/>
                    </a:lnTo>
                    <a:lnTo>
                      <a:pt x="0" y="0"/>
                    </a:lnTo>
                    <a:lnTo>
                      <a:pt x="66" y="11"/>
                    </a:lnTo>
                  </a:path>
                </a:pathLst>
              </a:custGeom>
              <a:gradFill rotWithShape="0">
                <a:gsLst>
                  <a:gs pos="0">
                    <a:srgbClr val="3E3F00"/>
                  </a:gs>
                  <a:gs pos="100000">
                    <a:srgbClr val="D0D300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85" name="未知"/>
              <p:cNvSpPr/>
              <p:nvPr/>
            </p:nvSpPr>
            <p:spPr bwMode="auto">
              <a:xfrm>
                <a:off x="4" y="95"/>
                <a:ext cx="84" cy="22"/>
              </a:xfrm>
              <a:custGeom>
                <a:avLst/>
                <a:gdLst>
                  <a:gd name="T0" fmla="*/ 5 w 84"/>
                  <a:gd name="T1" fmla="*/ 0 h 22"/>
                  <a:gd name="T2" fmla="*/ 83 w 84"/>
                  <a:gd name="T3" fmla="*/ 15 h 22"/>
                  <a:gd name="T4" fmla="*/ 71 w 84"/>
                  <a:gd name="T5" fmla="*/ 21 h 22"/>
                  <a:gd name="T6" fmla="*/ 0 w 84"/>
                  <a:gd name="T7" fmla="*/ 9 h 22"/>
                  <a:gd name="T8" fmla="*/ 5 w 84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22"/>
                  <a:gd name="T17" fmla="*/ 84 w 84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22">
                    <a:moveTo>
                      <a:pt x="5" y="0"/>
                    </a:moveTo>
                    <a:lnTo>
                      <a:pt x="83" y="15"/>
                    </a:lnTo>
                    <a:lnTo>
                      <a:pt x="71" y="21"/>
                    </a:lnTo>
                    <a:lnTo>
                      <a:pt x="0" y="9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A4A6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86" name="未知"/>
              <p:cNvSpPr/>
              <p:nvPr/>
            </p:nvSpPr>
            <p:spPr bwMode="auto">
              <a:xfrm>
                <a:off x="0" y="14"/>
                <a:ext cx="88" cy="98"/>
              </a:xfrm>
              <a:custGeom>
                <a:avLst/>
                <a:gdLst>
                  <a:gd name="T0" fmla="*/ 87 w 88"/>
                  <a:gd name="T1" fmla="*/ 3 h 98"/>
                  <a:gd name="T2" fmla="*/ 87 w 88"/>
                  <a:gd name="T3" fmla="*/ 97 h 98"/>
                  <a:gd name="T4" fmla="*/ 0 w 88"/>
                  <a:gd name="T5" fmla="*/ 80 h 98"/>
                  <a:gd name="T6" fmla="*/ 0 w 88"/>
                  <a:gd name="T7" fmla="*/ 0 h 98"/>
                  <a:gd name="T8" fmla="*/ 72 w 88"/>
                  <a:gd name="T9" fmla="*/ 13 h 98"/>
                  <a:gd name="T10" fmla="*/ 87 w 88"/>
                  <a:gd name="T11" fmla="*/ 3 h 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8"/>
                  <a:gd name="T19" fmla="*/ 0 h 98"/>
                  <a:gd name="T20" fmla="*/ 88 w 88"/>
                  <a:gd name="T21" fmla="*/ 98 h 9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8" h="98">
                    <a:moveTo>
                      <a:pt x="87" y="3"/>
                    </a:moveTo>
                    <a:lnTo>
                      <a:pt x="87" y="97"/>
                    </a:lnTo>
                    <a:lnTo>
                      <a:pt x="0" y="80"/>
                    </a:lnTo>
                    <a:lnTo>
                      <a:pt x="0" y="0"/>
                    </a:lnTo>
                    <a:lnTo>
                      <a:pt x="72" y="13"/>
                    </a:lnTo>
                    <a:lnTo>
                      <a:pt x="87" y="3"/>
                    </a:lnTo>
                  </a:path>
                </a:pathLst>
              </a:custGeom>
              <a:gradFill rotWithShape="0">
                <a:gsLst>
                  <a:gs pos="0">
                    <a:srgbClr val="2D2E00"/>
                  </a:gs>
                  <a:gs pos="100000">
                    <a:srgbClr val="979900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87" name="未知"/>
              <p:cNvSpPr/>
              <p:nvPr/>
            </p:nvSpPr>
            <p:spPr bwMode="auto">
              <a:xfrm>
                <a:off x="15" y="0"/>
                <a:ext cx="60" cy="28"/>
              </a:xfrm>
              <a:custGeom>
                <a:avLst/>
                <a:gdLst>
                  <a:gd name="T0" fmla="*/ 3 w 60"/>
                  <a:gd name="T1" fmla="*/ 0 h 28"/>
                  <a:gd name="T2" fmla="*/ 59 w 60"/>
                  <a:gd name="T3" fmla="*/ 6 h 28"/>
                  <a:gd name="T4" fmla="*/ 57 w 60"/>
                  <a:gd name="T5" fmla="*/ 27 h 28"/>
                  <a:gd name="T6" fmla="*/ 0 w 60"/>
                  <a:gd name="T7" fmla="*/ 21 h 28"/>
                  <a:gd name="T8" fmla="*/ 3 w 60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"/>
                  <a:gd name="T16" fmla="*/ 0 h 28"/>
                  <a:gd name="T17" fmla="*/ 60 w 60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" h="28">
                    <a:moveTo>
                      <a:pt x="3" y="0"/>
                    </a:moveTo>
                    <a:lnTo>
                      <a:pt x="59" y="6"/>
                    </a:lnTo>
                    <a:lnTo>
                      <a:pt x="57" y="27"/>
                    </a:lnTo>
                    <a:lnTo>
                      <a:pt x="0" y="21"/>
                    </a:lnTo>
                    <a:lnTo>
                      <a:pt x="3" y="0"/>
                    </a:lnTo>
                  </a:path>
                </a:pathLst>
              </a:custGeom>
              <a:gradFill rotWithShape="0">
                <a:gsLst>
                  <a:gs pos="0">
                    <a:srgbClr val="3E3F00"/>
                  </a:gs>
                  <a:gs pos="100000">
                    <a:srgbClr val="D0D300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88" name="未知"/>
              <p:cNvSpPr/>
              <p:nvPr/>
            </p:nvSpPr>
            <p:spPr bwMode="auto">
              <a:xfrm>
                <a:off x="72" y="12"/>
                <a:ext cx="17" cy="14"/>
              </a:xfrm>
              <a:custGeom>
                <a:avLst/>
                <a:gdLst>
                  <a:gd name="T0" fmla="*/ 2 w 17"/>
                  <a:gd name="T1" fmla="*/ 0 h 14"/>
                  <a:gd name="T2" fmla="*/ 16 w 17"/>
                  <a:gd name="T3" fmla="*/ 3 h 14"/>
                  <a:gd name="T4" fmla="*/ 0 w 17"/>
                  <a:gd name="T5" fmla="*/ 13 h 14"/>
                  <a:gd name="T6" fmla="*/ 2 w 17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4"/>
                  <a:gd name="T14" fmla="*/ 17 w 17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4">
                    <a:moveTo>
                      <a:pt x="2" y="0"/>
                    </a:moveTo>
                    <a:lnTo>
                      <a:pt x="16" y="3"/>
                    </a:lnTo>
                    <a:lnTo>
                      <a:pt x="0" y="13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6768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459" name="未知"/>
            <p:cNvSpPr/>
            <p:nvPr/>
          </p:nvSpPr>
          <p:spPr bwMode="auto">
            <a:xfrm>
              <a:off x="27" y="83"/>
              <a:ext cx="134" cy="55"/>
            </a:xfrm>
            <a:custGeom>
              <a:avLst/>
              <a:gdLst>
                <a:gd name="T0" fmla="*/ 0 w 134"/>
                <a:gd name="T1" fmla="*/ 0 h 55"/>
                <a:gd name="T2" fmla="*/ 0 w 134"/>
                <a:gd name="T3" fmla="*/ 38 h 55"/>
                <a:gd name="T4" fmla="*/ 121 w 134"/>
                <a:gd name="T5" fmla="*/ 54 h 55"/>
                <a:gd name="T6" fmla="*/ 133 w 134"/>
                <a:gd name="T7" fmla="*/ 24 h 55"/>
                <a:gd name="T8" fmla="*/ 0 w 134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55"/>
                <a:gd name="T17" fmla="*/ 134 w 134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55">
                  <a:moveTo>
                    <a:pt x="0" y="0"/>
                  </a:moveTo>
                  <a:lnTo>
                    <a:pt x="0" y="38"/>
                  </a:lnTo>
                  <a:lnTo>
                    <a:pt x="121" y="54"/>
                  </a:lnTo>
                  <a:lnTo>
                    <a:pt x="133" y="24"/>
                  </a:lnTo>
                  <a:lnTo>
                    <a:pt x="0" y="0"/>
                  </a:lnTo>
                </a:path>
              </a:pathLst>
            </a:custGeom>
            <a:solidFill>
              <a:srgbClr val="676767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0" name="未知"/>
            <p:cNvSpPr/>
            <p:nvPr/>
          </p:nvSpPr>
          <p:spPr bwMode="auto">
            <a:xfrm>
              <a:off x="0" y="118"/>
              <a:ext cx="164" cy="47"/>
            </a:xfrm>
            <a:custGeom>
              <a:avLst/>
              <a:gdLst>
                <a:gd name="T0" fmla="*/ 0 w 164"/>
                <a:gd name="T1" fmla="*/ 27 h 47"/>
                <a:gd name="T2" fmla="*/ 30 w 164"/>
                <a:gd name="T3" fmla="*/ 0 h 47"/>
                <a:gd name="T4" fmla="*/ 163 w 164"/>
                <a:gd name="T5" fmla="*/ 23 h 47"/>
                <a:gd name="T6" fmla="*/ 132 w 164"/>
                <a:gd name="T7" fmla="*/ 46 h 47"/>
                <a:gd name="T8" fmla="*/ 0 w 164"/>
                <a:gd name="T9" fmla="*/ 2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47"/>
                <a:gd name="T17" fmla="*/ 164 w 164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47">
                  <a:moveTo>
                    <a:pt x="0" y="27"/>
                  </a:moveTo>
                  <a:lnTo>
                    <a:pt x="30" y="0"/>
                  </a:lnTo>
                  <a:lnTo>
                    <a:pt x="163" y="23"/>
                  </a:lnTo>
                  <a:lnTo>
                    <a:pt x="132" y="46"/>
                  </a:lnTo>
                  <a:lnTo>
                    <a:pt x="0" y="27"/>
                  </a:lnTo>
                </a:path>
              </a:pathLst>
            </a:custGeom>
            <a:solidFill>
              <a:srgbClr val="C6C6C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1" name="未知"/>
            <p:cNvSpPr/>
            <p:nvPr/>
          </p:nvSpPr>
          <p:spPr bwMode="auto">
            <a:xfrm>
              <a:off x="1" y="81"/>
              <a:ext cx="32" cy="63"/>
            </a:xfrm>
            <a:custGeom>
              <a:avLst/>
              <a:gdLst>
                <a:gd name="T0" fmla="*/ 0 w 32"/>
                <a:gd name="T1" fmla="*/ 62 h 63"/>
                <a:gd name="T2" fmla="*/ 31 w 32"/>
                <a:gd name="T3" fmla="*/ 31 h 63"/>
                <a:gd name="T4" fmla="*/ 29 w 32"/>
                <a:gd name="T5" fmla="*/ 0 h 63"/>
                <a:gd name="T6" fmla="*/ 0 w 32"/>
                <a:gd name="T7" fmla="*/ 62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63"/>
                <a:gd name="T14" fmla="*/ 32 w 32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63">
                  <a:moveTo>
                    <a:pt x="0" y="62"/>
                  </a:moveTo>
                  <a:lnTo>
                    <a:pt x="31" y="31"/>
                  </a:lnTo>
                  <a:lnTo>
                    <a:pt x="29" y="0"/>
                  </a:lnTo>
                  <a:lnTo>
                    <a:pt x="0" y="62"/>
                  </a:lnTo>
                </a:path>
              </a:pathLst>
            </a:custGeom>
            <a:solidFill>
              <a:srgbClr val="333333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2" name="未知"/>
            <p:cNvSpPr/>
            <p:nvPr/>
          </p:nvSpPr>
          <p:spPr bwMode="auto">
            <a:xfrm>
              <a:off x="9" y="100"/>
              <a:ext cx="62" cy="42"/>
            </a:xfrm>
            <a:custGeom>
              <a:avLst/>
              <a:gdLst>
                <a:gd name="T0" fmla="*/ 0 w 62"/>
                <a:gd name="T1" fmla="*/ 0 h 42"/>
                <a:gd name="T2" fmla="*/ 0 w 62"/>
                <a:gd name="T3" fmla="*/ 32 h 42"/>
                <a:gd name="T4" fmla="*/ 60 w 62"/>
                <a:gd name="T5" fmla="*/ 41 h 42"/>
                <a:gd name="T6" fmla="*/ 61 w 62"/>
                <a:gd name="T7" fmla="*/ 7 h 42"/>
                <a:gd name="T8" fmla="*/ 0 w 62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42"/>
                <a:gd name="T17" fmla="*/ 62 w 6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42">
                  <a:moveTo>
                    <a:pt x="0" y="0"/>
                  </a:moveTo>
                  <a:lnTo>
                    <a:pt x="0" y="32"/>
                  </a:lnTo>
                  <a:lnTo>
                    <a:pt x="60" y="41"/>
                  </a:lnTo>
                  <a:lnTo>
                    <a:pt x="61" y="7"/>
                  </a:lnTo>
                  <a:lnTo>
                    <a:pt x="0" y="0"/>
                  </a:lnTo>
                </a:path>
              </a:pathLst>
            </a:custGeom>
            <a:solidFill>
              <a:srgbClr val="DADADA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3" name="未知"/>
            <p:cNvSpPr/>
            <p:nvPr/>
          </p:nvSpPr>
          <p:spPr bwMode="auto">
            <a:xfrm>
              <a:off x="0" y="143"/>
              <a:ext cx="136" cy="282"/>
            </a:xfrm>
            <a:custGeom>
              <a:avLst/>
              <a:gdLst>
                <a:gd name="T0" fmla="*/ 0 w 136"/>
                <a:gd name="T1" fmla="*/ 0 h 282"/>
                <a:gd name="T2" fmla="*/ 0 w 136"/>
                <a:gd name="T3" fmla="*/ 263 h 282"/>
                <a:gd name="T4" fmla="*/ 135 w 136"/>
                <a:gd name="T5" fmla="*/ 281 h 282"/>
                <a:gd name="T6" fmla="*/ 135 w 136"/>
                <a:gd name="T7" fmla="*/ 20 h 282"/>
                <a:gd name="T8" fmla="*/ 0 w 136"/>
                <a:gd name="T9" fmla="*/ 0 h 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282"/>
                <a:gd name="T17" fmla="*/ 136 w 136"/>
                <a:gd name="T18" fmla="*/ 282 h 2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282">
                  <a:moveTo>
                    <a:pt x="0" y="0"/>
                  </a:moveTo>
                  <a:lnTo>
                    <a:pt x="0" y="263"/>
                  </a:lnTo>
                  <a:lnTo>
                    <a:pt x="135" y="281"/>
                  </a:lnTo>
                  <a:lnTo>
                    <a:pt x="135" y="20"/>
                  </a:lnTo>
                  <a:lnTo>
                    <a:pt x="0" y="0"/>
                  </a:lnTo>
                </a:path>
              </a:pathLst>
            </a:custGeom>
            <a:solidFill>
              <a:srgbClr val="DADADA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4" name="未知"/>
            <p:cNvSpPr/>
            <p:nvPr/>
          </p:nvSpPr>
          <p:spPr bwMode="auto">
            <a:xfrm>
              <a:off x="133" y="448"/>
              <a:ext cx="24" cy="16"/>
            </a:xfrm>
            <a:custGeom>
              <a:avLst/>
              <a:gdLst>
                <a:gd name="T0" fmla="*/ 23 w 24"/>
                <a:gd name="T1" fmla="*/ 15 h 16"/>
                <a:gd name="T2" fmla="*/ 0 w 24"/>
                <a:gd name="T3" fmla="*/ 11 h 16"/>
                <a:gd name="T4" fmla="*/ 19 w 24"/>
                <a:gd name="T5" fmla="*/ 0 h 16"/>
                <a:gd name="T6" fmla="*/ 23 w 24"/>
                <a:gd name="T7" fmla="*/ 15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3" y="15"/>
                  </a:moveTo>
                  <a:lnTo>
                    <a:pt x="0" y="11"/>
                  </a:lnTo>
                  <a:lnTo>
                    <a:pt x="19" y="0"/>
                  </a:lnTo>
                  <a:lnTo>
                    <a:pt x="23" y="15"/>
                  </a:lnTo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5" name="未知"/>
            <p:cNvSpPr/>
            <p:nvPr/>
          </p:nvSpPr>
          <p:spPr bwMode="auto">
            <a:xfrm>
              <a:off x="26" y="0"/>
              <a:ext cx="254" cy="106"/>
            </a:xfrm>
            <a:custGeom>
              <a:avLst/>
              <a:gdLst>
                <a:gd name="T0" fmla="*/ 0 w 254"/>
                <a:gd name="T1" fmla="*/ 83 h 106"/>
                <a:gd name="T2" fmla="*/ 103 w 254"/>
                <a:gd name="T3" fmla="*/ 0 h 106"/>
                <a:gd name="T4" fmla="*/ 253 w 254"/>
                <a:gd name="T5" fmla="*/ 20 h 106"/>
                <a:gd name="T6" fmla="*/ 129 w 254"/>
                <a:gd name="T7" fmla="*/ 105 h 106"/>
                <a:gd name="T8" fmla="*/ 0 w 254"/>
                <a:gd name="T9" fmla="*/ 83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4"/>
                <a:gd name="T16" fmla="*/ 0 h 106"/>
                <a:gd name="T17" fmla="*/ 254 w 254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4" h="106">
                  <a:moveTo>
                    <a:pt x="0" y="83"/>
                  </a:moveTo>
                  <a:lnTo>
                    <a:pt x="103" y="0"/>
                  </a:lnTo>
                  <a:lnTo>
                    <a:pt x="253" y="20"/>
                  </a:lnTo>
                  <a:lnTo>
                    <a:pt x="129" y="105"/>
                  </a:lnTo>
                  <a:lnTo>
                    <a:pt x="0" y="83"/>
                  </a:lnTo>
                </a:path>
              </a:pathLst>
            </a:custGeom>
            <a:solidFill>
              <a:srgbClr val="C6C6C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6" name="未知"/>
            <p:cNvSpPr/>
            <p:nvPr/>
          </p:nvSpPr>
          <p:spPr bwMode="auto">
            <a:xfrm>
              <a:off x="134" y="19"/>
              <a:ext cx="146" cy="445"/>
            </a:xfrm>
            <a:custGeom>
              <a:avLst/>
              <a:gdLst>
                <a:gd name="T0" fmla="*/ 0 w 146"/>
                <a:gd name="T1" fmla="*/ 144 h 445"/>
                <a:gd name="T2" fmla="*/ 23 w 146"/>
                <a:gd name="T3" fmla="*/ 85 h 445"/>
                <a:gd name="T4" fmla="*/ 145 w 146"/>
                <a:gd name="T5" fmla="*/ 0 h 445"/>
                <a:gd name="T6" fmla="*/ 145 w 146"/>
                <a:gd name="T7" fmla="*/ 346 h 445"/>
                <a:gd name="T8" fmla="*/ 22 w 146"/>
                <a:gd name="T9" fmla="*/ 444 h 445"/>
                <a:gd name="T10" fmla="*/ 1 w 146"/>
                <a:gd name="T11" fmla="*/ 406 h 445"/>
                <a:gd name="T12" fmla="*/ 0 w 146"/>
                <a:gd name="T13" fmla="*/ 144 h 4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6"/>
                <a:gd name="T22" fmla="*/ 0 h 445"/>
                <a:gd name="T23" fmla="*/ 146 w 146"/>
                <a:gd name="T24" fmla="*/ 445 h 4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6" h="445">
                  <a:moveTo>
                    <a:pt x="0" y="144"/>
                  </a:moveTo>
                  <a:lnTo>
                    <a:pt x="23" y="85"/>
                  </a:lnTo>
                  <a:lnTo>
                    <a:pt x="145" y="0"/>
                  </a:lnTo>
                  <a:lnTo>
                    <a:pt x="145" y="346"/>
                  </a:lnTo>
                  <a:lnTo>
                    <a:pt x="22" y="444"/>
                  </a:lnTo>
                  <a:lnTo>
                    <a:pt x="1" y="406"/>
                  </a:lnTo>
                  <a:lnTo>
                    <a:pt x="0" y="144"/>
                  </a:lnTo>
                </a:path>
              </a:pathLst>
            </a:custGeom>
            <a:solidFill>
              <a:srgbClr val="91919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7" name="未知"/>
            <p:cNvSpPr/>
            <p:nvPr/>
          </p:nvSpPr>
          <p:spPr bwMode="auto">
            <a:xfrm>
              <a:off x="133" y="424"/>
              <a:ext cx="14" cy="35"/>
            </a:xfrm>
            <a:custGeom>
              <a:avLst/>
              <a:gdLst>
                <a:gd name="T0" fmla="*/ 0 w 14"/>
                <a:gd name="T1" fmla="*/ 34 h 35"/>
                <a:gd name="T2" fmla="*/ 1 w 14"/>
                <a:gd name="T3" fmla="*/ 0 h 35"/>
                <a:gd name="T4" fmla="*/ 13 w 14"/>
                <a:gd name="T5" fmla="*/ 24 h 35"/>
                <a:gd name="T6" fmla="*/ 0 w 14"/>
                <a:gd name="T7" fmla="*/ 34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35"/>
                <a:gd name="T14" fmla="*/ 14 w 1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35">
                  <a:moveTo>
                    <a:pt x="0" y="34"/>
                  </a:moveTo>
                  <a:lnTo>
                    <a:pt x="1" y="0"/>
                  </a:lnTo>
                  <a:lnTo>
                    <a:pt x="13" y="24"/>
                  </a:lnTo>
                  <a:lnTo>
                    <a:pt x="0" y="34"/>
                  </a:lnTo>
                </a:path>
              </a:pathLst>
            </a:custGeom>
            <a:solidFill>
              <a:srgbClr val="676767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8" name="Oval 44"/>
            <p:cNvSpPr>
              <a:spLocks noChangeArrowheads="1"/>
            </p:cNvSpPr>
            <p:nvPr/>
          </p:nvSpPr>
          <p:spPr bwMode="auto">
            <a:xfrm>
              <a:off x="16" y="206"/>
              <a:ext cx="9" cy="2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69" name="Oval 45"/>
            <p:cNvSpPr>
              <a:spLocks noChangeArrowheads="1"/>
            </p:cNvSpPr>
            <p:nvPr/>
          </p:nvSpPr>
          <p:spPr bwMode="auto">
            <a:xfrm>
              <a:off x="30" y="209"/>
              <a:ext cx="9" cy="2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0" name="Oval 46"/>
            <p:cNvSpPr>
              <a:spLocks noChangeArrowheads="1"/>
            </p:cNvSpPr>
            <p:nvPr/>
          </p:nvSpPr>
          <p:spPr bwMode="auto">
            <a:xfrm>
              <a:off x="44" y="213"/>
              <a:ext cx="9" cy="1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1" name="未知"/>
            <p:cNvSpPr/>
            <p:nvPr/>
          </p:nvSpPr>
          <p:spPr bwMode="auto">
            <a:xfrm>
              <a:off x="12" y="83"/>
              <a:ext cx="80" cy="27"/>
            </a:xfrm>
            <a:custGeom>
              <a:avLst/>
              <a:gdLst>
                <a:gd name="T0" fmla="*/ 0 w 80"/>
                <a:gd name="T1" fmla="*/ 16 h 27"/>
                <a:gd name="T2" fmla="*/ 21 w 80"/>
                <a:gd name="T3" fmla="*/ 0 h 27"/>
                <a:gd name="T4" fmla="*/ 79 w 80"/>
                <a:gd name="T5" fmla="*/ 10 h 27"/>
                <a:gd name="T6" fmla="*/ 57 w 80"/>
                <a:gd name="T7" fmla="*/ 26 h 27"/>
                <a:gd name="T8" fmla="*/ 0 w 80"/>
                <a:gd name="T9" fmla="*/ 1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27"/>
                <a:gd name="T17" fmla="*/ 80 w 80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27">
                  <a:moveTo>
                    <a:pt x="0" y="16"/>
                  </a:moveTo>
                  <a:lnTo>
                    <a:pt x="21" y="0"/>
                  </a:lnTo>
                  <a:lnTo>
                    <a:pt x="79" y="10"/>
                  </a:lnTo>
                  <a:lnTo>
                    <a:pt x="57" y="26"/>
                  </a:lnTo>
                  <a:lnTo>
                    <a:pt x="0" y="16"/>
                  </a:lnTo>
                </a:path>
              </a:pathLst>
            </a:custGeom>
            <a:solidFill>
              <a:srgbClr val="C6C6C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未知"/>
            <p:cNvSpPr/>
            <p:nvPr/>
          </p:nvSpPr>
          <p:spPr bwMode="auto">
            <a:xfrm>
              <a:off x="68" y="94"/>
              <a:ext cx="22" cy="48"/>
            </a:xfrm>
            <a:custGeom>
              <a:avLst/>
              <a:gdLst>
                <a:gd name="T0" fmla="*/ 21 w 22"/>
                <a:gd name="T1" fmla="*/ 0 h 48"/>
                <a:gd name="T2" fmla="*/ 21 w 22"/>
                <a:gd name="T3" fmla="*/ 33 h 48"/>
                <a:gd name="T4" fmla="*/ 0 w 22"/>
                <a:gd name="T5" fmla="*/ 47 h 48"/>
                <a:gd name="T6" fmla="*/ 1 w 22"/>
                <a:gd name="T7" fmla="*/ 14 h 48"/>
                <a:gd name="T8" fmla="*/ 21 w 22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48"/>
                <a:gd name="T17" fmla="*/ 22 w 22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48">
                  <a:moveTo>
                    <a:pt x="21" y="0"/>
                  </a:moveTo>
                  <a:lnTo>
                    <a:pt x="21" y="33"/>
                  </a:lnTo>
                  <a:lnTo>
                    <a:pt x="0" y="47"/>
                  </a:lnTo>
                  <a:lnTo>
                    <a:pt x="1" y="14"/>
                  </a:lnTo>
                  <a:lnTo>
                    <a:pt x="21" y="0"/>
                  </a:lnTo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" name="Oval 49"/>
            <p:cNvSpPr>
              <a:spLocks noChangeArrowheads="1"/>
            </p:cNvSpPr>
            <p:nvPr/>
          </p:nvSpPr>
          <p:spPr bwMode="auto">
            <a:xfrm>
              <a:off x="18" y="108"/>
              <a:ext cx="8" cy="16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4" name="Oval 50"/>
            <p:cNvSpPr>
              <a:spLocks noChangeArrowheads="1"/>
            </p:cNvSpPr>
            <p:nvPr/>
          </p:nvSpPr>
          <p:spPr bwMode="auto">
            <a:xfrm>
              <a:off x="36" y="110"/>
              <a:ext cx="8" cy="17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5" name="Oval 51"/>
            <p:cNvSpPr>
              <a:spLocks noChangeArrowheads="1"/>
            </p:cNvSpPr>
            <p:nvPr/>
          </p:nvSpPr>
          <p:spPr bwMode="auto">
            <a:xfrm>
              <a:off x="53" y="114"/>
              <a:ext cx="8" cy="16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6" name="未知"/>
            <p:cNvSpPr/>
            <p:nvPr/>
          </p:nvSpPr>
          <p:spPr bwMode="auto">
            <a:xfrm>
              <a:off x="5" y="407"/>
              <a:ext cx="62" cy="43"/>
            </a:xfrm>
            <a:custGeom>
              <a:avLst/>
              <a:gdLst>
                <a:gd name="T0" fmla="*/ 0 w 62"/>
                <a:gd name="T1" fmla="*/ 0 h 43"/>
                <a:gd name="T2" fmla="*/ 0 w 62"/>
                <a:gd name="T3" fmla="*/ 32 h 43"/>
                <a:gd name="T4" fmla="*/ 60 w 62"/>
                <a:gd name="T5" fmla="*/ 42 h 43"/>
                <a:gd name="T6" fmla="*/ 61 w 62"/>
                <a:gd name="T7" fmla="*/ 8 h 43"/>
                <a:gd name="T8" fmla="*/ 0 w 62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43"/>
                <a:gd name="T17" fmla="*/ 62 w 62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43">
                  <a:moveTo>
                    <a:pt x="0" y="0"/>
                  </a:moveTo>
                  <a:lnTo>
                    <a:pt x="0" y="32"/>
                  </a:lnTo>
                  <a:lnTo>
                    <a:pt x="60" y="42"/>
                  </a:lnTo>
                  <a:lnTo>
                    <a:pt x="61" y="8"/>
                  </a:lnTo>
                  <a:lnTo>
                    <a:pt x="0" y="0"/>
                  </a:lnTo>
                </a:path>
              </a:pathLst>
            </a:custGeom>
            <a:solidFill>
              <a:srgbClr val="C6C6C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7" name="Oval 53"/>
            <p:cNvSpPr>
              <a:spLocks noChangeArrowheads="1"/>
            </p:cNvSpPr>
            <p:nvPr/>
          </p:nvSpPr>
          <p:spPr bwMode="auto">
            <a:xfrm>
              <a:off x="13" y="420"/>
              <a:ext cx="11" cy="1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8" name="Oval 54"/>
            <p:cNvSpPr>
              <a:spLocks noChangeArrowheads="1"/>
            </p:cNvSpPr>
            <p:nvPr/>
          </p:nvSpPr>
          <p:spPr bwMode="auto">
            <a:xfrm>
              <a:off x="31" y="423"/>
              <a:ext cx="11" cy="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79" name="Oval 55"/>
            <p:cNvSpPr>
              <a:spLocks noChangeArrowheads="1"/>
            </p:cNvSpPr>
            <p:nvPr/>
          </p:nvSpPr>
          <p:spPr bwMode="auto">
            <a:xfrm>
              <a:off x="49" y="424"/>
              <a:ext cx="11" cy="1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0" name="未知"/>
            <p:cNvSpPr/>
            <p:nvPr/>
          </p:nvSpPr>
          <p:spPr bwMode="auto">
            <a:xfrm>
              <a:off x="69" y="417"/>
              <a:ext cx="63" cy="45"/>
            </a:xfrm>
            <a:custGeom>
              <a:avLst/>
              <a:gdLst>
                <a:gd name="T0" fmla="*/ 0 w 63"/>
                <a:gd name="T1" fmla="*/ 0 h 45"/>
                <a:gd name="T2" fmla="*/ 0 w 63"/>
                <a:gd name="T3" fmla="*/ 34 h 45"/>
                <a:gd name="T4" fmla="*/ 62 w 63"/>
                <a:gd name="T5" fmla="*/ 44 h 45"/>
                <a:gd name="T6" fmla="*/ 62 w 63"/>
                <a:gd name="T7" fmla="*/ 8 h 45"/>
                <a:gd name="T8" fmla="*/ 0 w 63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45"/>
                <a:gd name="T17" fmla="*/ 63 w 63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45">
                  <a:moveTo>
                    <a:pt x="0" y="0"/>
                  </a:moveTo>
                  <a:lnTo>
                    <a:pt x="0" y="34"/>
                  </a:lnTo>
                  <a:lnTo>
                    <a:pt x="62" y="44"/>
                  </a:lnTo>
                  <a:lnTo>
                    <a:pt x="62" y="8"/>
                  </a:lnTo>
                  <a:lnTo>
                    <a:pt x="0" y="0"/>
                  </a:lnTo>
                </a:path>
              </a:pathLst>
            </a:custGeom>
            <a:solidFill>
              <a:srgbClr val="C6C6C6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1" name="Oval 57"/>
            <p:cNvSpPr>
              <a:spLocks noChangeArrowheads="1"/>
            </p:cNvSpPr>
            <p:nvPr/>
          </p:nvSpPr>
          <p:spPr bwMode="auto">
            <a:xfrm>
              <a:off x="76" y="430"/>
              <a:ext cx="11" cy="1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2" name="Oval 58"/>
            <p:cNvSpPr>
              <a:spLocks noChangeArrowheads="1"/>
            </p:cNvSpPr>
            <p:nvPr/>
          </p:nvSpPr>
          <p:spPr bwMode="auto">
            <a:xfrm>
              <a:off x="95" y="433"/>
              <a:ext cx="10" cy="1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3" name="Oval 59"/>
            <p:cNvSpPr>
              <a:spLocks noChangeArrowheads="1"/>
            </p:cNvSpPr>
            <p:nvPr/>
          </p:nvSpPr>
          <p:spPr bwMode="auto">
            <a:xfrm>
              <a:off x="113" y="435"/>
              <a:ext cx="10" cy="15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60"/>
          <p:cNvGrpSpPr/>
          <p:nvPr/>
        </p:nvGrpSpPr>
        <p:grpSpPr bwMode="auto">
          <a:xfrm>
            <a:off x="1539240" y="4488180"/>
            <a:ext cx="972185" cy="564515"/>
            <a:chOff x="0" y="0"/>
            <a:chExt cx="637" cy="368"/>
          </a:xfrm>
        </p:grpSpPr>
        <p:sp>
          <p:nvSpPr>
            <p:cNvPr id="11420" name="未知"/>
            <p:cNvSpPr/>
            <p:nvPr/>
          </p:nvSpPr>
          <p:spPr bwMode="auto">
            <a:xfrm>
              <a:off x="0" y="60"/>
              <a:ext cx="570" cy="307"/>
            </a:xfrm>
            <a:custGeom>
              <a:avLst/>
              <a:gdLst>
                <a:gd name="T0" fmla="*/ 0 w 570"/>
                <a:gd name="T1" fmla="*/ 0 h 307"/>
                <a:gd name="T2" fmla="*/ 569 w 570"/>
                <a:gd name="T3" fmla="*/ 0 h 307"/>
                <a:gd name="T4" fmla="*/ 569 w 570"/>
                <a:gd name="T5" fmla="*/ 306 h 307"/>
                <a:gd name="T6" fmla="*/ 0 w 570"/>
                <a:gd name="T7" fmla="*/ 306 h 307"/>
                <a:gd name="T8" fmla="*/ 0 w 570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0"/>
                <a:gd name="T16" fmla="*/ 0 h 307"/>
                <a:gd name="T17" fmla="*/ 570 w 570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0" h="307">
                  <a:moveTo>
                    <a:pt x="0" y="0"/>
                  </a:moveTo>
                  <a:lnTo>
                    <a:pt x="569" y="0"/>
                  </a:lnTo>
                  <a:lnTo>
                    <a:pt x="569" y="306"/>
                  </a:lnTo>
                  <a:lnTo>
                    <a:pt x="0" y="306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C4C4C4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1" name="未知"/>
            <p:cNvSpPr/>
            <p:nvPr/>
          </p:nvSpPr>
          <p:spPr bwMode="auto">
            <a:xfrm>
              <a:off x="215" y="103"/>
              <a:ext cx="20" cy="236"/>
            </a:xfrm>
            <a:custGeom>
              <a:avLst/>
              <a:gdLst>
                <a:gd name="T0" fmla="*/ 0 w 20"/>
                <a:gd name="T1" fmla="*/ 0 h 236"/>
                <a:gd name="T2" fmla="*/ 19 w 20"/>
                <a:gd name="T3" fmla="*/ 0 h 236"/>
                <a:gd name="T4" fmla="*/ 19 w 20"/>
                <a:gd name="T5" fmla="*/ 235 h 236"/>
                <a:gd name="T6" fmla="*/ 0 w 20"/>
                <a:gd name="T7" fmla="*/ 235 h 236"/>
                <a:gd name="T8" fmla="*/ 0 w 20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36"/>
                <a:gd name="T17" fmla="*/ 20 w 20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36">
                  <a:moveTo>
                    <a:pt x="0" y="0"/>
                  </a:moveTo>
                  <a:lnTo>
                    <a:pt x="19" y="0"/>
                  </a:lnTo>
                  <a:lnTo>
                    <a:pt x="19" y="235"/>
                  </a:lnTo>
                  <a:lnTo>
                    <a:pt x="0" y="235"/>
                  </a:lnTo>
                  <a:lnTo>
                    <a:pt x="0" y="0"/>
                  </a:lnTo>
                </a:path>
              </a:pathLst>
            </a:custGeom>
            <a:solidFill>
              <a:srgbClr val="00279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2" name="未知"/>
            <p:cNvSpPr/>
            <p:nvPr/>
          </p:nvSpPr>
          <p:spPr bwMode="auto">
            <a:xfrm>
              <a:off x="281" y="103"/>
              <a:ext cx="17" cy="236"/>
            </a:xfrm>
            <a:custGeom>
              <a:avLst/>
              <a:gdLst>
                <a:gd name="T0" fmla="*/ 0 w 17"/>
                <a:gd name="T1" fmla="*/ 0 h 236"/>
                <a:gd name="T2" fmla="*/ 16 w 17"/>
                <a:gd name="T3" fmla="*/ 0 h 236"/>
                <a:gd name="T4" fmla="*/ 16 w 17"/>
                <a:gd name="T5" fmla="*/ 235 h 236"/>
                <a:gd name="T6" fmla="*/ 0 w 17"/>
                <a:gd name="T7" fmla="*/ 235 h 236"/>
                <a:gd name="T8" fmla="*/ 0 w 17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236"/>
                <a:gd name="T17" fmla="*/ 17 w 17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236">
                  <a:moveTo>
                    <a:pt x="0" y="0"/>
                  </a:moveTo>
                  <a:lnTo>
                    <a:pt x="16" y="0"/>
                  </a:lnTo>
                  <a:lnTo>
                    <a:pt x="16" y="235"/>
                  </a:lnTo>
                  <a:lnTo>
                    <a:pt x="0" y="235"/>
                  </a:lnTo>
                  <a:lnTo>
                    <a:pt x="0" y="0"/>
                  </a:lnTo>
                </a:path>
              </a:pathLst>
            </a:custGeom>
            <a:solidFill>
              <a:srgbClr val="00279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3" name="未知"/>
            <p:cNvSpPr/>
            <p:nvPr/>
          </p:nvSpPr>
          <p:spPr bwMode="auto">
            <a:xfrm>
              <a:off x="341" y="103"/>
              <a:ext cx="20" cy="236"/>
            </a:xfrm>
            <a:custGeom>
              <a:avLst/>
              <a:gdLst>
                <a:gd name="T0" fmla="*/ 0 w 20"/>
                <a:gd name="T1" fmla="*/ 0 h 236"/>
                <a:gd name="T2" fmla="*/ 19 w 20"/>
                <a:gd name="T3" fmla="*/ 0 h 236"/>
                <a:gd name="T4" fmla="*/ 19 w 20"/>
                <a:gd name="T5" fmla="*/ 235 h 236"/>
                <a:gd name="T6" fmla="*/ 0 w 20"/>
                <a:gd name="T7" fmla="*/ 235 h 236"/>
                <a:gd name="T8" fmla="*/ 0 w 20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36"/>
                <a:gd name="T17" fmla="*/ 20 w 20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36">
                  <a:moveTo>
                    <a:pt x="0" y="0"/>
                  </a:moveTo>
                  <a:lnTo>
                    <a:pt x="19" y="0"/>
                  </a:lnTo>
                  <a:lnTo>
                    <a:pt x="19" y="235"/>
                  </a:lnTo>
                  <a:lnTo>
                    <a:pt x="0" y="235"/>
                  </a:lnTo>
                  <a:lnTo>
                    <a:pt x="0" y="0"/>
                  </a:lnTo>
                </a:path>
              </a:pathLst>
            </a:custGeom>
            <a:solidFill>
              <a:srgbClr val="00279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4" name="未知"/>
            <p:cNvSpPr/>
            <p:nvPr/>
          </p:nvSpPr>
          <p:spPr bwMode="auto">
            <a:xfrm>
              <a:off x="407" y="103"/>
              <a:ext cx="18" cy="236"/>
            </a:xfrm>
            <a:custGeom>
              <a:avLst/>
              <a:gdLst>
                <a:gd name="T0" fmla="*/ 0 w 18"/>
                <a:gd name="T1" fmla="*/ 0 h 236"/>
                <a:gd name="T2" fmla="*/ 17 w 18"/>
                <a:gd name="T3" fmla="*/ 0 h 236"/>
                <a:gd name="T4" fmla="*/ 17 w 18"/>
                <a:gd name="T5" fmla="*/ 235 h 236"/>
                <a:gd name="T6" fmla="*/ 0 w 18"/>
                <a:gd name="T7" fmla="*/ 235 h 236"/>
                <a:gd name="T8" fmla="*/ 0 w 18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36"/>
                <a:gd name="T17" fmla="*/ 18 w 18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36">
                  <a:moveTo>
                    <a:pt x="0" y="0"/>
                  </a:moveTo>
                  <a:lnTo>
                    <a:pt x="17" y="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0" y="0"/>
                  </a:lnTo>
                </a:path>
              </a:pathLst>
            </a:custGeom>
            <a:solidFill>
              <a:srgbClr val="00279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5" name="Rectangle 66"/>
            <p:cNvSpPr>
              <a:spLocks noChangeArrowheads="1"/>
            </p:cNvSpPr>
            <p:nvPr/>
          </p:nvSpPr>
          <p:spPr bwMode="auto">
            <a:xfrm>
              <a:off x="18" y="130"/>
              <a:ext cx="27" cy="48"/>
            </a:xfrm>
            <a:prstGeom prst="rect">
              <a:avLst/>
            </a:prstGeom>
            <a:solidFill>
              <a:srgbClr val="00279F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6" name="Rectangle 67"/>
            <p:cNvSpPr>
              <a:spLocks noChangeArrowheads="1"/>
            </p:cNvSpPr>
            <p:nvPr/>
          </p:nvSpPr>
          <p:spPr bwMode="auto">
            <a:xfrm>
              <a:off x="161" y="103"/>
              <a:ext cx="28" cy="20"/>
            </a:xfrm>
            <a:prstGeom prst="rect">
              <a:avLst/>
            </a:prstGeom>
            <a:solidFill>
              <a:srgbClr val="00279F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27" name="未知"/>
            <p:cNvSpPr/>
            <p:nvPr/>
          </p:nvSpPr>
          <p:spPr bwMode="auto">
            <a:xfrm>
              <a:off x="0" y="254"/>
              <a:ext cx="117" cy="1"/>
            </a:xfrm>
            <a:custGeom>
              <a:avLst/>
              <a:gdLst>
                <a:gd name="T0" fmla="*/ 0 w 117"/>
                <a:gd name="T1" fmla="*/ 0 h 1"/>
                <a:gd name="T2" fmla="*/ 116 w 117"/>
                <a:gd name="T3" fmla="*/ 0 h 1"/>
                <a:gd name="T4" fmla="*/ 0 60000 65536"/>
                <a:gd name="T5" fmla="*/ 0 60000 65536"/>
                <a:gd name="T6" fmla="*/ 0 w 117"/>
                <a:gd name="T7" fmla="*/ 0 h 1"/>
                <a:gd name="T8" fmla="*/ 117 w 11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7" h="1">
                  <a:moveTo>
                    <a:pt x="0" y="0"/>
                  </a:moveTo>
                  <a:lnTo>
                    <a:pt x="116" y="0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8" name="未知"/>
            <p:cNvSpPr/>
            <p:nvPr/>
          </p:nvSpPr>
          <p:spPr bwMode="auto">
            <a:xfrm>
              <a:off x="0" y="254"/>
              <a:ext cx="117" cy="1"/>
            </a:xfrm>
            <a:custGeom>
              <a:avLst/>
              <a:gdLst>
                <a:gd name="T0" fmla="*/ 0 w 117"/>
                <a:gd name="T1" fmla="*/ 0 h 1"/>
                <a:gd name="T2" fmla="*/ 116 w 117"/>
                <a:gd name="T3" fmla="*/ 0 h 1"/>
                <a:gd name="T4" fmla="*/ 0 60000 65536"/>
                <a:gd name="T5" fmla="*/ 0 60000 65536"/>
                <a:gd name="T6" fmla="*/ 0 w 117"/>
                <a:gd name="T7" fmla="*/ 0 h 1"/>
                <a:gd name="T8" fmla="*/ 117 w 11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7" h="1">
                  <a:moveTo>
                    <a:pt x="0" y="0"/>
                  </a:moveTo>
                  <a:lnTo>
                    <a:pt x="116" y="0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9" name="未知"/>
            <p:cNvSpPr/>
            <p:nvPr/>
          </p:nvSpPr>
          <p:spPr bwMode="auto">
            <a:xfrm>
              <a:off x="399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0" name="未知"/>
            <p:cNvSpPr/>
            <p:nvPr/>
          </p:nvSpPr>
          <p:spPr bwMode="auto">
            <a:xfrm>
              <a:off x="399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1" name="未知"/>
            <p:cNvSpPr/>
            <p:nvPr/>
          </p:nvSpPr>
          <p:spPr bwMode="auto">
            <a:xfrm>
              <a:off x="116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2" name="未知"/>
            <p:cNvSpPr/>
            <p:nvPr/>
          </p:nvSpPr>
          <p:spPr bwMode="auto">
            <a:xfrm>
              <a:off x="273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3" name="未知"/>
            <p:cNvSpPr/>
            <p:nvPr/>
          </p:nvSpPr>
          <p:spPr bwMode="auto">
            <a:xfrm>
              <a:off x="273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4" name="未知"/>
            <p:cNvSpPr/>
            <p:nvPr/>
          </p:nvSpPr>
          <p:spPr bwMode="auto">
            <a:xfrm>
              <a:off x="334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5" name="未知"/>
            <p:cNvSpPr/>
            <p:nvPr/>
          </p:nvSpPr>
          <p:spPr bwMode="auto">
            <a:xfrm>
              <a:off x="334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6" name="未知"/>
            <p:cNvSpPr/>
            <p:nvPr/>
          </p:nvSpPr>
          <p:spPr bwMode="auto">
            <a:xfrm>
              <a:off x="146" y="103"/>
              <a:ext cx="1" cy="21"/>
            </a:xfrm>
            <a:custGeom>
              <a:avLst/>
              <a:gdLst>
                <a:gd name="T0" fmla="*/ 0 w 1"/>
                <a:gd name="T1" fmla="*/ 0 h 21"/>
                <a:gd name="T2" fmla="*/ 0 w 1"/>
                <a:gd name="T3" fmla="*/ 20 h 21"/>
                <a:gd name="T4" fmla="*/ 0 60000 65536"/>
                <a:gd name="T5" fmla="*/ 0 60000 65536"/>
                <a:gd name="T6" fmla="*/ 0 w 1"/>
                <a:gd name="T7" fmla="*/ 0 h 21"/>
                <a:gd name="T8" fmla="*/ 1 w 1"/>
                <a:gd name="T9" fmla="*/ 21 h 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7" name="未知"/>
            <p:cNvSpPr/>
            <p:nvPr/>
          </p:nvSpPr>
          <p:spPr bwMode="auto">
            <a:xfrm>
              <a:off x="146" y="103"/>
              <a:ext cx="1" cy="21"/>
            </a:xfrm>
            <a:custGeom>
              <a:avLst/>
              <a:gdLst>
                <a:gd name="T0" fmla="*/ 0 w 1"/>
                <a:gd name="T1" fmla="*/ 0 h 21"/>
                <a:gd name="T2" fmla="*/ 0 w 1"/>
                <a:gd name="T3" fmla="*/ 20 h 21"/>
                <a:gd name="T4" fmla="*/ 0 60000 65536"/>
                <a:gd name="T5" fmla="*/ 0 60000 65536"/>
                <a:gd name="T6" fmla="*/ 0 w 1"/>
                <a:gd name="T7" fmla="*/ 0 h 21"/>
                <a:gd name="T8" fmla="*/ 1 w 1"/>
                <a:gd name="T9" fmla="*/ 21 h 2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1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8" name="未知"/>
            <p:cNvSpPr/>
            <p:nvPr/>
          </p:nvSpPr>
          <p:spPr bwMode="auto">
            <a:xfrm>
              <a:off x="18" y="151"/>
              <a:ext cx="28" cy="1"/>
            </a:xfrm>
            <a:custGeom>
              <a:avLst/>
              <a:gdLst>
                <a:gd name="T0" fmla="*/ 0 w 28"/>
                <a:gd name="T1" fmla="*/ 0 h 1"/>
                <a:gd name="T2" fmla="*/ 27 w 28"/>
                <a:gd name="T3" fmla="*/ 0 h 1"/>
                <a:gd name="T4" fmla="*/ 0 60000 65536"/>
                <a:gd name="T5" fmla="*/ 0 60000 65536"/>
                <a:gd name="T6" fmla="*/ 0 w 28"/>
                <a:gd name="T7" fmla="*/ 0 h 1"/>
                <a:gd name="T8" fmla="*/ 28 w 2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" h="1">
                  <a:moveTo>
                    <a:pt x="0" y="0"/>
                  </a:moveTo>
                  <a:lnTo>
                    <a:pt x="27" y="0"/>
                  </a:lnTo>
                </a:path>
              </a:pathLst>
            </a:custGeom>
            <a:noFill/>
            <a:ln w="12700" cap="rnd" cmpd="sng">
              <a:solidFill>
                <a:srgbClr val="66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9" name="未知"/>
            <p:cNvSpPr/>
            <p:nvPr/>
          </p:nvSpPr>
          <p:spPr bwMode="auto">
            <a:xfrm>
              <a:off x="18" y="151"/>
              <a:ext cx="28" cy="1"/>
            </a:xfrm>
            <a:custGeom>
              <a:avLst/>
              <a:gdLst>
                <a:gd name="T0" fmla="*/ 0 w 28"/>
                <a:gd name="T1" fmla="*/ 0 h 1"/>
                <a:gd name="T2" fmla="*/ 27 w 28"/>
                <a:gd name="T3" fmla="*/ 0 h 1"/>
                <a:gd name="T4" fmla="*/ 0 60000 65536"/>
                <a:gd name="T5" fmla="*/ 0 60000 65536"/>
                <a:gd name="T6" fmla="*/ 0 w 28"/>
                <a:gd name="T7" fmla="*/ 0 h 1"/>
                <a:gd name="T8" fmla="*/ 28 w 2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" h="1">
                  <a:moveTo>
                    <a:pt x="0" y="0"/>
                  </a:moveTo>
                  <a:lnTo>
                    <a:pt x="27" y="0"/>
                  </a:lnTo>
                </a:path>
              </a:pathLst>
            </a:custGeom>
            <a:noFill/>
            <a:ln w="12700" cap="rnd" cmpd="sng">
              <a:solidFill>
                <a:schemeClr val="bg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0" name="Rectangle 81"/>
            <p:cNvSpPr>
              <a:spLocks noChangeArrowheads="1"/>
            </p:cNvSpPr>
            <p:nvPr/>
          </p:nvSpPr>
          <p:spPr bwMode="auto">
            <a:xfrm>
              <a:off x="18" y="205"/>
              <a:ext cx="17" cy="19"/>
            </a:xfrm>
            <a:prstGeom prst="rect">
              <a:avLst/>
            </a:prstGeom>
            <a:solidFill>
              <a:srgbClr val="037C03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41" name="未知"/>
            <p:cNvSpPr/>
            <p:nvPr/>
          </p:nvSpPr>
          <p:spPr bwMode="auto">
            <a:xfrm>
              <a:off x="469" y="103"/>
              <a:ext cx="16" cy="236"/>
            </a:xfrm>
            <a:custGeom>
              <a:avLst/>
              <a:gdLst>
                <a:gd name="T0" fmla="*/ 0 w 16"/>
                <a:gd name="T1" fmla="*/ 0 h 236"/>
                <a:gd name="T2" fmla="*/ 15 w 16"/>
                <a:gd name="T3" fmla="*/ 0 h 236"/>
                <a:gd name="T4" fmla="*/ 15 w 16"/>
                <a:gd name="T5" fmla="*/ 235 h 236"/>
                <a:gd name="T6" fmla="*/ 0 w 16"/>
                <a:gd name="T7" fmla="*/ 235 h 236"/>
                <a:gd name="T8" fmla="*/ 0 w 16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236"/>
                <a:gd name="T17" fmla="*/ 16 w 16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236">
                  <a:moveTo>
                    <a:pt x="0" y="0"/>
                  </a:moveTo>
                  <a:lnTo>
                    <a:pt x="15" y="0"/>
                  </a:lnTo>
                  <a:lnTo>
                    <a:pt x="15" y="235"/>
                  </a:lnTo>
                  <a:lnTo>
                    <a:pt x="0" y="235"/>
                  </a:lnTo>
                  <a:lnTo>
                    <a:pt x="0" y="0"/>
                  </a:lnTo>
                </a:path>
              </a:pathLst>
            </a:custGeom>
            <a:solidFill>
              <a:srgbClr val="00279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2" name="未知"/>
            <p:cNvSpPr/>
            <p:nvPr/>
          </p:nvSpPr>
          <p:spPr bwMode="auto">
            <a:xfrm>
              <a:off x="460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3" name="未知"/>
            <p:cNvSpPr/>
            <p:nvPr/>
          </p:nvSpPr>
          <p:spPr bwMode="auto">
            <a:xfrm>
              <a:off x="460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4" name="未知"/>
            <p:cNvSpPr/>
            <p:nvPr/>
          </p:nvSpPr>
          <p:spPr bwMode="auto">
            <a:xfrm>
              <a:off x="532" y="103"/>
              <a:ext cx="20" cy="236"/>
            </a:xfrm>
            <a:custGeom>
              <a:avLst/>
              <a:gdLst>
                <a:gd name="T0" fmla="*/ 0 w 20"/>
                <a:gd name="T1" fmla="*/ 0 h 236"/>
                <a:gd name="T2" fmla="*/ 19 w 20"/>
                <a:gd name="T3" fmla="*/ 0 h 236"/>
                <a:gd name="T4" fmla="*/ 19 w 20"/>
                <a:gd name="T5" fmla="*/ 235 h 236"/>
                <a:gd name="T6" fmla="*/ 0 w 20"/>
                <a:gd name="T7" fmla="*/ 235 h 236"/>
                <a:gd name="T8" fmla="*/ 0 w 20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36"/>
                <a:gd name="T17" fmla="*/ 20 w 20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36">
                  <a:moveTo>
                    <a:pt x="0" y="0"/>
                  </a:moveTo>
                  <a:lnTo>
                    <a:pt x="19" y="0"/>
                  </a:lnTo>
                  <a:lnTo>
                    <a:pt x="19" y="235"/>
                  </a:lnTo>
                  <a:lnTo>
                    <a:pt x="0" y="235"/>
                  </a:lnTo>
                  <a:lnTo>
                    <a:pt x="0" y="0"/>
                  </a:lnTo>
                </a:path>
              </a:pathLst>
            </a:custGeom>
            <a:solidFill>
              <a:srgbClr val="00279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5" name="未知"/>
            <p:cNvSpPr/>
            <p:nvPr/>
          </p:nvSpPr>
          <p:spPr bwMode="auto">
            <a:xfrm>
              <a:off x="525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6" name="未知"/>
            <p:cNvSpPr/>
            <p:nvPr/>
          </p:nvSpPr>
          <p:spPr bwMode="auto">
            <a:xfrm>
              <a:off x="525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7" name="未知"/>
            <p:cNvSpPr/>
            <p:nvPr/>
          </p:nvSpPr>
          <p:spPr bwMode="auto">
            <a:xfrm>
              <a:off x="146" y="113"/>
              <a:ext cx="1" cy="18"/>
            </a:xfrm>
            <a:custGeom>
              <a:avLst/>
              <a:gdLst>
                <a:gd name="T0" fmla="*/ 0 w 1"/>
                <a:gd name="T1" fmla="*/ 0 h 18"/>
                <a:gd name="T2" fmla="*/ 0 w 1"/>
                <a:gd name="T3" fmla="*/ 17 h 18"/>
                <a:gd name="T4" fmla="*/ 0 60000 65536"/>
                <a:gd name="T5" fmla="*/ 0 60000 65536"/>
                <a:gd name="T6" fmla="*/ 0 w 1"/>
                <a:gd name="T7" fmla="*/ 0 h 18"/>
                <a:gd name="T8" fmla="*/ 1 w 1"/>
                <a:gd name="T9" fmla="*/ 18 h 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8">
                  <a:moveTo>
                    <a:pt x="0" y="0"/>
                  </a:moveTo>
                  <a:lnTo>
                    <a:pt x="0" y="17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8" name="未知"/>
            <p:cNvSpPr/>
            <p:nvPr/>
          </p:nvSpPr>
          <p:spPr bwMode="auto">
            <a:xfrm>
              <a:off x="146" y="113"/>
              <a:ext cx="1" cy="27"/>
            </a:xfrm>
            <a:custGeom>
              <a:avLst/>
              <a:gdLst>
                <a:gd name="T0" fmla="*/ 0 w 1"/>
                <a:gd name="T1" fmla="*/ 0 h 27"/>
                <a:gd name="T2" fmla="*/ 0 w 1"/>
                <a:gd name="T3" fmla="*/ 17 h 27"/>
                <a:gd name="T4" fmla="*/ 0 w 1"/>
                <a:gd name="T5" fmla="*/ 26 h 27"/>
                <a:gd name="T6" fmla="*/ 0 60000 65536"/>
                <a:gd name="T7" fmla="*/ 0 60000 65536"/>
                <a:gd name="T8" fmla="*/ 0 60000 65536"/>
                <a:gd name="T9" fmla="*/ 0 w 1"/>
                <a:gd name="T10" fmla="*/ 0 h 27"/>
                <a:gd name="T11" fmla="*/ 1 w 1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27">
                  <a:moveTo>
                    <a:pt x="0" y="0"/>
                  </a:moveTo>
                  <a:lnTo>
                    <a:pt x="0" y="17"/>
                  </a:lnTo>
                  <a:lnTo>
                    <a:pt x="0" y="26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9" name="未知"/>
            <p:cNvSpPr/>
            <p:nvPr/>
          </p:nvSpPr>
          <p:spPr bwMode="auto">
            <a:xfrm>
              <a:off x="146" y="130"/>
              <a:ext cx="1" cy="33"/>
            </a:xfrm>
            <a:custGeom>
              <a:avLst/>
              <a:gdLst>
                <a:gd name="T0" fmla="*/ 0 w 1"/>
                <a:gd name="T1" fmla="*/ 0 h 33"/>
                <a:gd name="T2" fmla="*/ 0 w 1"/>
                <a:gd name="T3" fmla="*/ 10 h 33"/>
                <a:gd name="T4" fmla="*/ 0 w 1"/>
                <a:gd name="T5" fmla="*/ 32 h 33"/>
                <a:gd name="T6" fmla="*/ 0 60000 65536"/>
                <a:gd name="T7" fmla="*/ 0 60000 65536"/>
                <a:gd name="T8" fmla="*/ 0 60000 65536"/>
                <a:gd name="T9" fmla="*/ 0 w 1"/>
                <a:gd name="T10" fmla="*/ 0 h 33"/>
                <a:gd name="T11" fmla="*/ 1 w 1"/>
                <a:gd name="T12" fmla="*/ 33 h 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3">
                  <a:moveTo>
                    <a:pt x="0" y="0"/>
                  </a:moveTo>
                  <a:lnTo>
                    <a:pt x="0" y="10"/>
                  </a:lnTo>
                  <a:lnTo>
                    <a:pt x="0" y="32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0" name="未知"/>
            <p:cNvSpPr/>
            <p:nvPr/>
          </p:nvSpPr>
          <p:spPr bwMode="auto">
            <a:xfrm>
              <a:off x="146" y="139"/>
              <a:ext cx="1" cy="24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3 h 24"/>
                <a:gd name="T4" fmla="*/ 0 60000 65536"/>
                <a:gd name="T5" fmla="*/ 0 60000 65536"/>
                <a:gd name="T6" fmla="*/ 0 w 1"/>
                <a:gd name="T7" fmla="*/ 0 h 24"/>
                <a:gd name="T8" fmla="*/ 1 w 1"/>
                <a:gd name="T9" fmla="*/ 24 h 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4">
                  <a:moveTo>
                    <a:pt x="0" y="0"/>
                  </a:moveTo>
                  <a:lnTo>
                    <a:pt x="0" y="23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1" name="未知"/>
            <p:cNvSpPr/>
            <p:nvPr/>
          </p:nvSpPr>
          <p:spPr bwMode="auto">
            <a:xfrm>
              <a:off x="146" y="162"/>
              <a:ext cx="1" cy="15"/>
            </a:xfrm>
            <a:custGeom>
              <a:avLst/>
              <a:gdLst>
                <a:gd name="T0" fmla="*/ 0 w 1"/>
                <a:gd name="T1" fmla="*/ 0 h 15"/>
                <a:gd name="T2" fmla="*/ 0 w 1"/>
                <a:gd name="T3" fmla="*/ 14 h 15"/>
                <a:gd name="T4" fmla="*/ 0 60000 65536"/>
                <a:gd name="T5" fmla="*/ 0 60000 65536"/>
                <a:gd name="T6" fmla="*/ 0 w 1"/>
                <a:gd name="T7" fmla="*/ 0 h 15"/>
                <a:gd name="T8" fmla="*/ 1 w 1"/>
                <a:gd name="T9" fmla="*/ 15 h 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">
                  <a:moveTo>
                    <a:pt x="0" y="0"/>
                  </a:moveTo>
                  <a:lnTo>
                    <a:pt x="0" y="14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2" name="未知"/>
            <p:cNvSpPr/>
            <p:nvPr/>
          </p:nvSpPr>
          <p:spPr bwMode="auto">
            <a:xfrm>
              <a:off x="146" y="162"/>
              <a:ext cx="1" cy="17"/>
            </a:xfrm>
            <a:custGeom>
              <a:avLst/>
              <a:gdLst>
                <a:gd name="T0" fmla="*/ 0 w 1"/>
                <a:gd name="T1" fmla="*/ 0 h 17"/>
                <a:gd name="T2" fmla="*/ 0 w 1"/>
                <a:gd name="T3" fmla="*/ 8 h 17"/>
                <a:gd name="T4" fmla="*/ 0 w 1"/>
                <a:gd name="T5" fmla="*/ 16 h 17"/>
                <a:gd name="T6" fmla="*/ 0 60000 65536"/>
                <a:gd name="T7" fmla="*/ 0 60000 65536"/>
                <a:gd name="T8" fmla="*/ 0 60000 65536"/>
                <a:gd name="T9" fmla="*/ 0 w 1"/>
                <a:gd name="T10" fmla="*/ 0 h 17"/>
                <a:gd name="T11" fmla="*/ 1 w 1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7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3" name="未知"/>
            <p:cNvSpPr/>
            <p:nvPr/>
          </p:nvSpPr>
          <p:spPr bwMode="auto">
            <a:xfrm>
              <a:off x="146" y="166"/>
              <a:ext cx="1" cy="20"/>
            </a:xfrm>
            <a:custGeom>
              <a:avLst/>
              <a:gdLst>
                <a:gd name="T0" fmla="*/ 0 w 1"/>
                <a:gd name="T1" fmla="*/ 0 h 20"/>
                <a:gd name="T2" fmla="*/ 0 w 1"/>
                <a:gd name="T3" fmla="*/ 19 h 20"/>
                <a:gd name="T4" fmla="*/ 0 60000 65536"/>
                <a:gd name="T5" fmla="*/ 0 60000 65536"/>
                <a:gd name="T6" fmla="*/ 0 w 1"/>
                <a:gd name="T7" fmla="*/ 0 h 20"/>
                <a:gd name="T8" fmla="*/ 1 w 1"/>
                <a:gd name="T9" fmla="*/ 20 h 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">
                  <a:moveTo>
                    <a:pt x="0" y="0"/>
                  </a:moveTo>
                  <a:lnTo>
                    <a:pt x="0" y="19"/>
                  </a:lnTo>
                </a:path>
              </a:pathLst>
            </a:custGeom>
            <a:noFill/>
            <a:ln w="12700" cap="rnd" cmpd="sng">
              <a:solidFill>
                <a:srgbClr val="CCCCCC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4" name="Rectangle 95"/>
            <p:cNvSpPr>
              <a:spLocks noChangeArrowheads="1"/>
            </p:cNvSpPr>
            <p:nvPr/>
          </p:nvSpPr>
          <p:spPr bwMode="auto">
            <a:xfrm>
              <a:off x="127" y="171"/>
              <a:ext cx="97" cy="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55" name="未知"/>
            <p:cNvSpPr/>
            <p:nvPr/>
          </p:nvSpPr>
          <p:spPr bwMode="auto">
            <a:xfrm>
              <a:off x="207" y="65"/>
              <a:ext cx="1" cy="302"/>
            </a:xfrm>
            <a:custGeom>
              <a:avLst/>
              <a:gdLst>
                <a:gd name="T0" fmla="*/ 0 w 1"/>
                <a:gd name="T1" fmla="*/ 0 h 302"/>
                <a:gd name="T2" fmla="*/ 0 w 1"/>
                <a:gd name="T3" fmla="*/ 301 h 302"/>
                <a:gd name="T4" fmla="*/ 0 60000 65536"/>
                <a:gd name="T5" fmla="*/ 0 60000 65536"/>
                <a:gd name="T6" fmla="*/ 0 w 1"/>
                <a:gd name="T7" fmla="*/ 0 h 302"/>
                <a:gd name="T8" fmla="*/ 1 w 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02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12700" cap="rnd" cmpd="sng">
              <a:solidFill>
                <a:srgbClr val="33333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6" name="未知"/>
            <p:cNvSpPr/>
            <p:nvPr/>
          </p:nvSpPr>
          <p:spPr bwMode="auto">
            <a:xfrm>
              <a:off x="0" y="4"/>
              <a:ext cx="636" cy="57"/>
            </a:xfrm>
            <a:custGeom>
              <a:avLst/>
              <a:gdLst>
                <a:gd name="T0" fmla="*/ 0 w 636"/>
                <a:gd name="T1" fmla="*/ 56 h 57"/>
                <a:gd name="T2" fmla="*/ 62 w 636"/>
                <a:gd name="T3" fmla="*/ 0 h 57"/>
                <a:gd name="T4" fmla="*/ 635 w 636"/>
                <a:gd name="T5" fmla="*/ 0 h 57"/>
                <a:gd name="T6" fmla="*/ 573 w 636"/>
                <a:gd name="T7" fmla="*/ 56 h 57"/>
                <a:gd name="T8" fmla="*/ 0 w 636"/>
                <a:gd name="T9" fmla="*/ 56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6"/>
                <a:gd name="T16" fmla="*/ 0 h 57"/>
                <a:gd name="T17" fmla="*/ 636 w 636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6" h="57">
                  <a:moveTo>
                    <a:pt x="0" y="56"/>
                  </a:moveTo>
                  <a:lnTo>
                    <a:pt x="62" y="0"/>
                  </a:lnTo>
                  <a:lnTo>
                    <a:pt x="635" y="0"/>
                  </a:lnTo>
                  <a:lnTo>
                    <a:pt x="573" y="56"/>
                  </a:lnTo>
                  <a:lnTo>
                    <a:pt x="0" y="56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DADADA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7" name="未知"/>
            <p:cNvSpPr/>
            <p:nvPr/>
          </p:nvSpPr>
          <p:spPr bwMode="auto">
            <a:xfrm>
              <a:off x="570" y="0"/>
              <a:ext cx="67" cy="368"/>
            </a:xfrm>
            <a:custGeom>
              <a:avLst/>
              <a:gdLst>
                <a:gd name="T0" fmla="*/ 0 w 67"/>
                <a:gd name="T1" fmla="*/ 367 h 368"/>
                <a:gd name="T2" fmla="*/ 0 w 67"/>
                <a:gd name="T3" fmla="*/ 61 h 368"/>
                <a:gd name="T4" fmla="*/ 66 w 67"/>
                <a:gd name="T5" fmla="*/ 0 h 368"/>
                <a:gd name="T6" fmla="*/ 66 w 67"/>
                <a:gd name="T7" fmla="*/ 302 h 368"/>
                <a:gd name="T8" fmla="*/ 0 w 67"/>
                <a:gd name="T9" fmla="*/ 367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368"/>
                <a:gd name="T17" fmla="*/ 67 w 67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368">
                  <a:moveTo>
                    <a:pt x="0" y="367"/>
                  </a:moveTo>
                  <a:lnTo>
                    <a:pt x="0" y="61"/>
                  </a:lnTo>
                  <a:lnTo>
                    <a:pt x="66" y="0"/>
                  </a:lnTo>
                  <a:lnTo>
                    <a:pt x="66" y="302"/>
                  </a:lnTo>
                  <a:lnTo>
                    <a:pt x="0" y="367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99"/>
          <p:cNvGrpSpPr/>
          <p:nvPr/>
        </p:nvGrpSpPr>
        <p:grpSpPr bwMode="auto">
          <a:xfrm>
            <a:off x="300990" y="4510405"/>
            <a:ext cx="783590" cy="690245"/>
            <a:chOff x="0" y="0"/>
            <a:chExt cx="513" cy="450"/>
          </a:xfrm>
        </p:grpSpPr>
        <p:sp>
          <p:nvSpPr>
            <p:cNvPr id="11369" name="未知"/>
            <p:cNvSpPr/>
            <p:nvPr/>
          </p:nvSpPr>
          <p:spPr bwMode="auto">
            <a:xfrm>
              <a:off x="62" y="323"/>
              <a:ext cx="20" cy="19"/>
            </a:xfrm>
            <a:custGeom>
              <a:avLst/>
              <a:gdLst>
                <a:gd name="T0" fmla="*/ 0 w 20"/>
                <a:gd name="T1" fmla="*/ 3 h 19"/>
                <a:gd name="T2" fmla="*/ 0 w 20"/>
                <a:gd name="T3" fmla="*/ 15 h 19"/>
                <a:gd name="T4" fmla="*/ 2 w 20"/>
                <a:gd name="T5" fmla="*/ 17 h 19"/>
                <a:gd name="T6" fmla="*/ 9 w 20"/>
                <a:gd name="T7" fmla="*/ 18 h 19"/>
                <a:gd name="T8" fmla="*/ 14 w 20"/>
                <a:gd name="T9" fmla="*/ 18 h 19"/>
                <a:gd name="T10" fmla="*/ 17 w 20"/>
                <a:gd name="T11" fmla="*/ 16 h 19"/>
                <a:gd name="T12" fmla="*/ 19 w 20"/>
                <a:gd name="T13" fmla="*/ 15 h 19"/>
                <a:gd name="T14" fmla="*/ 19 w 20"/>
                <a:gd name="T15" fmla="*/ 0 h 19"/>
                <a:gd name="T16" fmla="*/ 0 w 20"/>
                <a:gd name="T17" fmla="*/ 3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9"/>
                <a:gd name="T29" fmla="*/ 20 w 20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9">
                  <a:moveTo>
                    <a:pt x="0" y="3"/>
                  </a:moveTo>
                  <a:lnTo>
                    <a:pt x="0" y="15"/>
                  </a:lnTo>
                  <a:lnTo>
                    <a:pt x="2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7" y="16"/>
                  </a:lnTo>
                  <a:lnTo>
                    <a:pt x="19" y="15"/>
                  </a:lnTo>
                  <a:lnTo>
                    <a:pt x="19" y="0"/>
                  </a:lnTo>
                  <a:lnTo>
                    <a:pt x="0" y="3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" name="未知"/>
            <p:cNvSpPr/>
            <p:nvPr/>
          </p:nvSpPr>
          <p:spPr bwMode="auto">
            <a:xfrm>
              <a:off x="52" y="293"/>
              <a:ext cx="41" cy="36"/>
            </a:xfrm>
            <a:custGeom>
              <a:avLst/>
              <a:gdLst>
                <a:gd name="T0" fmla="*/ 0 w 41"/>
                <a:gd name="T1" fmla="*/ 0 h 36"/>
                <a:gd name="T2" fmla="*/ 0 w 41"/>
                <a:gd name="T3" fmla="*/ 28 h 36"/>
                <a:gd name="T4" fmla="*/ 1 w 41"/>
                <a:gd name="T5" fmla="*/ 30 h 36"/>
                <a:gd name="T6" fmla="*/ 4 w 41"/>
                <a:gd name="T7" fmla="*/ 31 h 36"/>
                <a:gd name="T8" fmla="*/ 6 w 41"/>
                <a:gd name="T9" fmla="*/ 33 h 36"/>
                <a:gd name="T10" fmla="*/ 11 w 41"/>
                <a:gd name="T11" fmla="*/ 33 h 36"/>
                <a:gd name="T12" fmla="*/ 13 w 41"/>
                <a:gd name="T13" fmla="*/ 35 h 36"/>
                <a:gd name="T14" fmla="*/ 30 w 41"/>
                <a:gd name="T15" fmla="*/ 35 h 36"/>
                <a:gd name="T16" fmla="*/ 34 w 41"/>
                <a:gd name="T17" fmla="*/ 33 h 36"/>
                <a:gd name="T18" fmla="*/ 37 w 41"/>
                <a:gd name="T19" fmla="*/ 31 h 36"/>
                <a:gd name="T20" fmla="*/ 38 w 41"/>
                <a:gd name="T21" fmla="*/ 29 h 36"/>
                <a:gd name="T22" fmla="*/ 40 w 41"/>
                <a:gd name="T23" fmla="*/ 27 h 36"/>
                <a:gd name="T24" fmla="*/ 40 w 41"/>
                <a:gd name="T25" fmla="*/ 8 h 36"/>
                <a:gd name="T26" fmla="*/ 0 w 41"/>
                <a:gd name="T27" fmla="*/ 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1"/>
                <a:gd name="T43" fmla="*/ 0 h 36"/>
                <a:gd name="T44" fmla="*/ 41 w 41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1" h="36">
                  <a:moveTo>
                    <a:pt x="0" y="0"/>
                  </a:moveTo>
                  <a:lnTo>
                    <a:pt x="0" y="28"/>
                  </a:lnTo>
                  <a:lnTo>
                    <a:pt x="1" y="30"/>
                  </a:lnTo>
                  <a:lnTo>
                    <a:pt x="4" y="31"/>
                  </a:lnTo>
                  <a:lnTo>
                    <a:pt x="6" y="33"/>
                  </a:lnTo>
                  <a:lnTo>
                    <a:pt x="11" y="33"/>
                  </a:lnTo>
                  <a:lnTo>
                    <a:pt x="13" y="35"/>
                  </a:lnTo>
                  <a:lnTo>
                    <a:pt x="30" y="35"/>
                  </a:lnTo>
                  <a:lnTo>
                    <a:pt x="34" y="33"/>
                  </a:lnTo>
                  <a:lnTo>
                    <a:pt x="37" y="31"/>
                  </a:lnTo>
                  <a:lnTo>
                    <a:pt x="38" y="29"/>
                  </a:lnTo>
                  <a:lnTo>
                    <a:pt x="40" y="27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" name="未知"/>
            <p:cNvSpPr/>
            <p:nvPr/>
          </p:nvSpPr>
          <p:spPr bwMode="auto">
            <a:xfrm>
              <a:off x="110" y="57"/>
              <a:ext cx="64" cy="64"/>
            </a:xfrm>
            <a:custGeom>
              <a:avLst/>
              <a:gdLst>
                <a:gd name="T0" fmla="*/ 0 w 64"/>
                <a:gd name="T1" fmla="*/ 16 h 64"/>
                <a:gd name="T2" fmla="*/ 63 w 64"/>
                <a:gd name="T3" fmla="*/ 0 h 64"/>
                <a:gd name="T4" fmla="*/ 63 w 64"/>
                <a:gd name="T5" fmla="*/ 51 h 64"/>
                <a:gd name="T6" fmla="*/ 3 w 64"/>
                <a:gd name="T7" fmla="*/ 63 h 64"/>
                <a:gd name="T8" fmla="*/ 0 w 64"/>
                <a:gd name="T9" fmla="*/ 16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4"/>
                <a:gd name="T17" fmla="*/ 64 w 64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4">
                  <a:moveTo>
                    <a:pt x="0" y="16"/>
                  </a:moveTo>
                  <a:lnTo>
                    <a:pt x="63" y="0"/>
                  </a:lnTo>
                  <a:lnTo>
                    <a:pt x="63" y="51"/>
                  </a:lnTo>
                  <a:lnTo>
                    <a:pt x="3" y="63"/>
                  </a:lnTo>
                  <a:lnTo>
                    <a:pt x="0" y="16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未知"/>
            <p:cNvSpPr/>
            <p:nvPr/>
          </p:nvSpPr>
          <p:spPr bwMode="auto">
            <a:xfrm>
              <a:off x="23" y="23"/>
              <a:ext cx="134" cy="286"/>
            </a:xfrm>
            <a:custGeom>
              <a:avLst/>
              <a:gdLst>
                <a:gd name="T0" fmla="*/ 97 w 134"/>
                <a:gd name="T1" fmla="*/ 277 h 286"/>
                <a:gd name="T2" fmla="*/ 83 w 134"/>
                <a:gd name="T3" fmla="*/ 285 h 286"/>
                <a:gd name="T4" fmla="*/ 62 w 134"/>
                <a:gd name="T5" fmla="*/ 285 h 286"/>
                <a:gd name="T6" fmla="*/ 45 w 134"/>
                <a:gd name="T7" fmla="*/ 283 h 286"/>
                <a:gd name="T8" fmla="*/ 23 w 134"/>
                <a:gd name="T9" fmla="*/ 275 h 286"/>
                <a:gd name="T10" fmla="*/ 8 w 134"/>
                <a:gd name="T11" fmla="*/ 266 h 286"/>
                <a:gd name="T12" fmla="*/ 0 w 134"/>
                <a:gd name="T13" fmla="*/ 255 h 286"/>
                <a:gd name="T14" fmla="*/ 0 w 134"/>
                <a:gd name="T15" fmla="*/ 245 h 286"/>
                <a:gd name="T16" fmla="*/ 5 w 134"/>
                <a:gd name="T17" fmla="*/ 0 h 286"/>
                <a:gd name="T18" fmla="*/ 95 w 134"/>
                <a:gd name="T19" fmla="*/ 16 h 286"/>
                <a:gd name="T20" fmla="*/ 97 w 134"/>
                <a:gd name="T21" fmla="*/ 74 h 286"/>
                <a:gd name="T22" fmla="*/ 133 w 134"/>
                <a:gd name="T23" fmla="*/ 123 h 286"/>
                <a:gd name="T24" fmla="*/ 97 w 134"/>
                <a:gd name="T25" fmla="*/ 277 h 2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4"/>
                <a:gd name="T40" fmla="*/ 0 h 286"/>
                <a:gd name="T41" fmla="*/ 134 w 134"/>
                <a:gd name="T42" fmla="*/ 286 h 28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4" h="286">
                  <a:moveTo>
                    <a:pt x="97" y="277"/>
                  </a:moveTo>
                  <a:lnTo>
                    <a:pt x="83" y="285"/>
                  </a:lnTo>
                  <a:lnTo>
                    <a:pt x="62" y="285"/>
                  </a:lnTo>
                  <a:lnTo>
                    <a:pt x="45" y="283"/>
                  </a:lnTo>
                  <a:lnTo>
                    <a:pt x="23" y="275"/>
                  </a:lnTo>
                  <a:lnTo>
                    <a:pt x="8" y="266"/>
                  </a:lnTo>
                  <a:lnTo>
                    <a:pt x="0" y="255"/>
                  </a:lnTo>
                  <a:lnTo>
                    <a:pt x="0" y="245"/>
                  </a:lnTo>
                  <a:lnTo>
                    <a:pt x="5" y="0"/>
                  </a:lnTo>
                  <a:lnTo>
                    <a:pt x="95" y="16"/>
                  </a:lnTo>
                  <a:lnTo>
                    <a:pt x="97" y="74"/>
                  </a:lnTo>
                  <a:lnTo>
                    <a:pt x="133" y="123"/>
                  </a:lnTo>
                  <a:lnTo>
                    <a:pt x="97" y="277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3" name="未知"/>
            <p:cNvSpPr/>
            <p:nvPr/>
          </p:nvSpPr>
          <p:spPr bwMode="auto">
            <a:xfrm>
              <a:off x="13" y="122"/>
              <a:ext cx="61" cy="84"/>
            </a:xfrm>
            <a:custGeom>
              <a:avLst/>
              <a:gdLst>
                <a:gd name="T0" fmla="*/ 47 w 61"/>
                <a:gd name="T1" fmla="*/ 83 h 84"/>
                <a:gd name="T2" fmla="*/ 4 w 61"/>
                <a:gd name="T3" fmla="*/ 52 h 84"/>
                <a:gd name="T4" fmla="*/ 1 w 61"/>
                <a:gd name="T5" fmla="*/ 37 h 84"/>
                <a:gd name="T6" fmla="*/ 0 w 61"/>
                <a:gd name="T7" fmla="*/ 21 h 84"/>
                <a:gd name="T8" fmla="*/ 2 w 61"/>
                <a:gd name="T9" fmla="*/ 4 h 84"/>
                <a:gd name="T10" fmla="*/ 8 w 61"/>
                <a:gd name="T11" fmla="*/ 0 h 84"/>
                <a:gd name="T12" fmla="*/ 56 w 61"/>
                <a:gd name="T13" fmla="*/ 37 h 84"/>
                <a:gd name="T14" fmla="*/ 60 w 61"/>
                <a:gd name="T15" fmla="*/ 60 h 84"/>
                <a:gd name="T16" fmla="*/ 58 w 61"/>
                <a:gd name="T17" fmla="*/ 73 h 84"/>
                <a:gd name="T18" fmla="*/ 47 w 61"/>
                <a:gd name="T19" fmla="*/ 83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84"/>
                <a:gd name="T32" fmla="*/ 61 w 61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84">
                  <a:moveTo>
                    <a:pt x="47" y="83"/>
                  </a:moveTo>
                  <a:lnTo>
                    <a:pt x="4" y="52"/>
                  </a:lnTo>
                  <a:lnTo>
                    <a:pt x="1" y="37"/>
                  </a:lnTo>
                  <a:lnTo>
                    <a:pt x="0" y="21"/>
                  </a:lnTo>
                  <a:lnTo>
                    <a:pt x="2" y="4"/>
                  </a:lnTo>
                  <a:lnTo>
                    <a:pt x="8" y="0"/>
                  </a:lnTo>
                  <a:lnTo>
                    <a:pt x="56" y="37"/>
                  </a:lnTo>
                  <a:lnTo>
                    <a:pt x="60" y="60"/>
                  </a:lnTo>
                  <a:lnTo>
                    <a:pt x="58" y="73"/>
                  </a:lnTo>
                  <a:lnTo>
                    <a:pt x="47" y="83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4" name="未知"/>
            <p:cNvSpPr/>
            <p:nvPr/>
          </p:nvSpPr>
          <p:spPr bwMode="auto">
            <a:xfrm>
              <a:off x="159" y="5"/>
              <a:ext cx="95" cy="95"/>
            </a:xfrm>
            <a:custGeom>
              <a:avLst/>
              <a:gdLst>
                <a:gd name="T0" fmla="*/ 94 w 95"/>
                <a:gd name="T1" fmla="*/ 65 h 95"/>
                <a:gd name="T2" fmla="*/ 93 w 95"/>
                <a:gd name="T3" fmla="*/ 16 h 95"/>
                <a:gd name="T4" fmla="*/ 1 w 95"/>
                <a:gd name="T5" fmla="*/ 0 h 95"/>
                <a:gd name="T6" fmla="*/ 0 w 95"/>
                <a:gd name="T7" fmla="*/ 94 h 95"/>
                <a:gd name="T8" fmla="*/ 94 w 95"/>
                <a:gd name="T9" fmla="*/ 6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95"/>
                <a:gd name="T17" fmla="*/ 95 w 95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95">
                  <a:moveTo>
                    <a:pt x="94" y="65"/>
                  </a:moveTo>
                  <a:lnTo>
                    <a:pt x="93" y="16"/>
                  </a:lnTo>
                  <a:lnTo>
                    <a:pt x="1" y="0"/>
                  </a:lnTo>
                  <a:lnTo>
                    <a:pt x="0" y="94"/>
                  </a:lnTo>
                  <a:lnTo>
                    <a:pt x="94" y="65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5" name="Oval 106"/>
            <p:cNvSpPr>
              <a:spLocks noChangeArrowheads="1"/>
            </p:cNvSpPr>
            <p:nvPr/>
          </p:nvSpPr>
          <p:spPr bwMode="auto">
            <a:xfrm rot="840000">
              <a:off x="116" y="68"/>
              <a:ext cx="226" cy="230"/>
            </a:xfrm>
            <a:prstGeom prst="ellipse">
              <a:avLst/>
            </a:prstGeom>
            <a:gradFill rotWithShape="0">
              <a:gsLst>
                <a:gs pos="0">
                  <a:srgbClr val="2B2B2B"/>
                </a:gs>
                <a:gs pos="100000">
                  <a:srgbClr val="919191"/>
                </a:gs>
              </a:gsLst>
              <a:lin ang="18900000" scaled="1"/>
            </a:gra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6" name="未知"/>
            <p:cNvSpPr/>
            <p:nvPr/>
          </p:nvSpPr>
          <p:spPr bwMode="auto">
            <a:xfrm>
              <a:off x="206" y="140"/>
              <a:ext cx="216" cy="310"/>
            </a:xfrm>
            <a:custGeom>
              <a:avLst/>
              <a:gdLst>
                <a:gd name="T0" fmla="*/ 2 w 216"/>
                <a:gd name="T1" fmla="*/ 309 h 310"/>
                <a:gd name="T2" fmla="*/ 215 w 216"/>
                <a:gd name="T3" fmla="*/ 275 h 310"/>
                <a:gd name="T4" fmla="*/ 210 w 216"/>
                <a:gd name="T5" fmla="*/ 0 h 310"/>
                <a:gd name="T6" fmla="*/ 0 w 216"/>
                <a:gd name="T7" fmla="*/ 155 h 310"/>
                <a:gd name="T8" fmla="*/ 2 w 216"/>
                <a:gd name="T9" fmla="*/ 309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310"/>
                <a:gd name="T17" fmla="*/ 216 w 216"/>
                <a:gd name="T18" fmla="*/ 310 h 3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310">
                  <a:moveTo>
                    <a:pt x="2" y="309"/>
                  </a:moveTo>
                  <a:lnTo>
                    <a:pt x="215" y="275"/>
                  </a:lnTo>
                  <a:lnTo>
                    <a:pt x="210" y="0"/>
                  </a:lnTo>
                  <a:lnTo>
                    <a:pt x="0" y="155"/>
                  </a:lnTo>
                  <a:lnTo>
                    <a:pt x="2" y="309"/>
                  </a:lnTo>
                </a:path>
              </a:pathLst>
            </a:custGeom>
            <a:solidFill>
              <a:srgbClr val="919191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7" name="Oval 108"/>
            <p:cNvSpPr>
              <a:spLocks noChangeArrowheads="1"/>
            </p:cNvSpPr>
            <p:nvPr/>
          </p:nvSpPr>
          <p:spPr bwMode="auto">
            <a:xfrm>
              <a:off x="212" y="403"/>
              <a:ext cx="10" cy="13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8" name="Oval 109"/>
            <p:cNvSpPr>
              <a:spLocks noChangeArrowheads="1"/>
            </p:cNvSpPr>
            <p:nvPr/>
          </p:nvSpPr>
          <p:spPr bwMode="auto">
            <a:xfrm>
              <a:off x="403" y="379"/>
              <a:ext cx="9" cy="1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9" name="未知"/>
            <p:cNvSpPr/>
            <p:nvPr/>
          </p:nvSpPr>
          <p:spPr bwMode="auto">
            <a:xfrm>
              <a:off x="468" y="87"/>
              <a:ext cx="45" cy="75"/>
            </a:xfrm>
            <a:custGeom>
              <a:avLst/>
              <a:gdLst>
                <a:gd name="T0" fmla="*/ 0 w 45"/>
                <a:gd name="T1" fmla="*/ 2 h 75"/>
                <a:gd name="T2" fmla="*/ 22 w 45"/>
                <a:gd name="T3" fmla="*/ 0 h 75"/>
                <a:gd name="T4" fmla="*/ 33 w 45"/>
                <a:gd name="T5" fmla="*/ 11 h 75"/>
                <a:gd name="T6" fmla="*/ 44 w 45"/>
                <a:gd name="T7" fmla="*/ 48 h 75"/>
                <a:gd name="T8" fmla="*/ 36 w 45"/>
                <a:gd name="T9" fmla="*/ 71 h 75"/>
                <a:gd name="T10" fmla="*/ 18 w 45"/>
                <a:gd name="T11" fmla="*/ 74 h 75"/>
                <a:gd name="T12" fmla="*/ 0 w 45"/>
                <a:gd name="T13" fmla="*/ 2 h 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5"/>
                <a:gd name="T22" fmla="*/ 0 h 75"/>
                <a:gd name="T23" fmla="*/ 45 w 45"/>
                <a:gd name="T24" fmla="*/ 75 h 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5" h="75">
                  <a:moveTo>
                    <a:pt x="0" y="2"/>
                  </a:moveTo>
                  <a:lnTo>
                    <a:pt x="22" y="0"/>
                  </a:lnTo>
                  <a:lnTo>
                    <a:pt x="33" y="11"/>
                  </a:lnTo>
                  <a:lnTo>
                    <a:pt x="44" y="48"/>
                  </a:lnTo>
                  <a:lnTo>
                    <a:pt x="36" y="71"/>
                  </a:lnTo>
                  <a:lnTo>
                    <a:pt x="18" y="74"/>
                  </a:lnTo>
                  <a:lnTo>
                    <a:pt x="0" y="2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0" name="未知"/>
            <p:cNvSpPr/>
            <p:nvPr/>
          </p:nvSpPr>
          <p:spPr bwMode="auto">
            <a:xfrm>
              <a:off x="449" y="90"/>
              <a:ext cx="46" cy="75"/>
            </a:xfrm>
            <a:custGeom>
              <a:avLst/>
              <a:gdLst>
                <a:gd name="T0" fmla="*/ 0 w 46"/>
                <a:gd name="T1" fmla="*/ 2 h 75"/>
                <a:gd name="T2" fmla="*/ 23 w 46"/>
                <a:gd name="T3" fmla="*/ 0 h 75"/>
                <a:gd name="T4" fmla="*/ 34 w 46"/>
                <a:gd name="T5" fmla="*/ 11 h 75"/>
                <a:gd name="T6" fmla="*/ 45 w 46"/>
                <a:gd name="T7" fmla="*/ 48 h 75"/>
                <a:gd name="T8" fmla="*/ 37 w 46"/>
                <a:gd name="T9" fmla="*/ 71 h 75"/>
                <a:gd name="T10" fmla="*/ 18 w 46"/>
                <a:gd name="T11" fmla="*/ 74 h 75"/>
                <a:gd name="T12" fmla="*/ 0 w 46"/>
                <a:gd name="T13" fmla="*/ 2 h 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75"/>
                <a:gd name="T23" fmla="*/ 46 w 46"/>
                <a:gd name="T24" fmla="*/ 75 h 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75">
                  <a:moveTo>
                    <a:pt x="0" y="2"/>
                  </a:moveTo>
                  <a:lnTo>
                    <a:pt x="23" y="0"/>
                  </a:lnTo>
                  <a:lnTo>
                    <a:pt x="34" y="11"/>
                  </a:lnTo>
                  <a:lnTo>
                    <a:pt x="45" y="48"/>
                  </a:lnTo>
                  <a:lnTo>
                    <a:pt x="37" y="71"/>
                  </a:lnTo>
                  <a:lnTo>
                    <a:pt x="18" y="74"/>
                  </a:lnTo>
                  <a:lnTo>
                    <a:pt x="0" y="2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未知"/>
            <p:cNvSpPr/>
            <p:nvPr/>
          </p:nvSpPr>
          <p:spPr bwMode="auto">
            <a:xfrm>
              <a:off x="443" y="93"/>
              <a:ext cx="31" cy="72"/>
            </a:xfrm>
            <a:custGeom>
              <a:avLst/>
              <a:gdLst>
                <a:gd name="T0" fmla="*/ 0 w 31"/>
                <a:gd name="T1" fmla="*/ 9 h 72"/>
                <a:gd name="T2" fmla="*/ 4 w 31"/>
                <a:gd name="T3" fmla="*/ 0 h 72"/>
                <a:gd name="T4" fmla="*/ 24 w 31"/>
                <a:gd name="T5" fmla="*/ 9 h 72"/>
                <a:gd name="T6" fmla="*/ 30 w 31"/>
                <a:gd name="T7" fmla="*/ 44 h 72"/>
                <a:gd name="T8" fmla="*/ 23 w 31"/>
                <a:gd name="T9" fmla="*/ 71 h 72"/>
                <a:gd name="T10" fmla="*/ 4 w 31"/>
                <a:gd name="T11" fmla="*/ 63 h 72"/>
                <a:gd name="T12" fmla="*/ 0 w 31"/>
                <a:gd name="T13" fmla="*/ 9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72"/>
                <a:gd name="T23" fmla="*/ 31 w 31"/>
                <a:gd name="T24" fmla="*/ 72 h 7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72">
                  <a:moveTo>
                    <a:pt x="0" y="9"/>
                  </a:moveTo>
                  <a:lnTo>
                    <a:pt x="4" y="0"/>
                  </a:lnTo>
                  <a:lnTo>
                    <a:pt x="24" y="9"/>
                  </a:lnTo>
                  <a:lnTo>
                    <a:pt x="30" y="44"/>
                  </a:lnTo>
                  <a:lnTo>
                    <a:pt x="23" y="71"/>
                  </a:lnTo>
                  <a:lnTo>
                    <a:pt x="4" y="63"/>
                  </a:lnTo>
                  <a:lnTo>
                    <a:pt x="0" y="9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2" name="未知"/>
            <p:cNvSpPr/>
            <p:nvPr/>
          </p:nvSpPr>
          <p:spPr bwMode="auto">
            <a:xfrm>
              <a:off x="416" y="90"/>
              <a:ext cx="40" cy="75"/>
            </a:xfrm>
            <a:custGeom>
              <a:avLst/>
              <a:gdLst>
                <a:gd name="T0" fmla="*/ 0 w 40"/>
                <a:gd name="T1" fmla="*/ 0 h 75"/>
                <a:gd name="T2" fmla="*/ 17 w 40"/>
                <a:gd name="T3" fmla="*/ 0 h 75"/>
                <a:gd name="T4" fmla="*/ 32 w 40"/>
                <a:gd name="T5" fmla="*/ 14 h 75"/>
                <a:gd name="T6" fmla="*/ 39 w 40"/>
                <a:gd name="T7" fmla="*/ 48 h 75"/>
                <a:gd name="T8" fmla="*/ 29 w 40"/>
                <a:gd name="T9" fmla="*/ 74 h 75"/>
                <a:gd name="T10" fmla="*/ 0 w 40"/>
                <a:gd name="T11" fmla="*/ 0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75"/>
                <a:gd name="T20" fmla="*/ 40 w 40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75">
                  <a:moveTo>
                    <a:pt x="0" y="0"/>
                  </a:moveTo>
                  <a:lnTo>
                    <a:pt x="17" y="0"/>
                  </a:lnTo>
                  <a:lnTo>
                    <a:pt x="32" y="14"/>
                  </a:lnTo>
                  <a:lnTo>
                    <a:pt x="39" y="48"/>
                  </a:lnTo>
                  <a:lnTo>
                    <a:pt x="29" y="74"/>
                  </a:lnTo>
                  <a:lnTo>
                    <a:pt x="0" y="0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3" name="未知"/>
            <p:cNvSpPr/>
            <p:nvPr/>
          </p:nvSpPr>
          <p:spPr bwMode="auto">
            <a:xfrm>
              <a:off x="134" y="84"/>
              <a:ext cx="313" cy="57"/>
            </a:xfrm>
            <a:custGeom>
              <a:avLst/>
              <a:gdLst>
                <a:gd name="T0" fmla="*/ 0 w 313"/>
                <a:gd name="T1" fmla="*/ 27 h 57"/>
                <a:gd name="T2" fmla="*/ 266 w 313"/>
                <a:gd name="T3" fmla="*/ 0 h 57"/>
                <a:gd name="T4" fmla="*/ 312 w 313"/>
                <a:gd name="T5" fmla="*/ 27 h 57"/>
                <a:gd name="T6" fmla="*/ 39 w 313"/>
                <a:gd name="T7" fmla="*/ 56 h 57"/>
                <a:gd name="T8" fmla="*/ 0 w 313"/>
                <a:gd name="T9" fmla="*/ 27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3"/>
                <a:gd name="T16" fmla="*/ 0 h 57"/>
                <a:gd name="T17" fmla="*/ 313 w 313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3" h="57">
                  <a:moveTo>
                    <a:pt x="0" y="27"/>
                  </a:moveTo>
                  <a:lnTo>
                    <a:pt x="266" y="0"/>
                  </a:lnTo>
                  <a:lnTo>
                    <a:pt x="312" y="27"/>
                  </a:lnTo>
                  <a:lnTo>
                    <a:pt x="39" y="56"/>
                  </a:lnTo>
                  <a:lnTo>
                    <a:pt x="0" y="27"/>
                  </a:lnTo>
                </a:path>
              </a:pathLst>
            </a:custGeom>
            <a:solidFill>
              <a:srgbClr val="CECECE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4" name="未知"/>
            <p:cNvSpPr/>
            <p:nvPr/>
          </p:nvSpPr>
          <p:spPr bwMode="auto">
            <a:xfrm>
              <a:off x="173" y="113"/>
              <a:ext cx="274" cy="105"/>
            </a:xfrm>
            <a:custGeom>
              <a:avLst/>
              <a:gdLst>
                <a:gd name="T0" fmla="*/ 0 w 274"/>
                <a:gd name="T1" fmla="*/ 29 h 105"/>
                <a:gd name="T2" fmla="*/ 1 w 274"/>
                <a:gd name="T3" fmla="*/ 104 h 105"/>
                <a:gd name="T4" fmla="*/ 273 w 274"/>
                <a:gd name="T5" fmla="*/ 73 h 105"/>
                <a:gd name="T6" fmla="*/ 272 w 274"/>
                <a:gd name="T7" fmla="*/ 0 h 105"/>
                <a:gd name="T8" fmla="*/ 0 w 274"/>
                <a:gd name="T9" fmla="*/ 29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4"/>
                <a:gd name="T16" fmla="*/ 0 h 105"/>
                <a:gd name="T17" fmla="*/ 274 w 274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4" h="105">
                  <a:moveTo>
                    <a:pt x="0" y="29"/>
                  </a:moveTo>
                  <a:lnTo>
                    <a:pt x="1" y="104"/>
                  </a:lnTo>
                  <a:lnTo>
                    <a:pt x="273" y="73"/>
                  </a:lnTo>
                  <a:lnTo>
                    <a:pt x="272" y="0"/>
                  </a:lnTo>
                  <a:lnTo>
                    <a:pt x="0" y="29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5" name="未知"/>
            <p:cNvSpPr/>
            <p:nvPr/>
          </p:nvSpPr>
          <p:spPr bwMode="auto">
            <a:xfrm>
              <a:off x="134" y="113"/>
              <a:ext cx="40" cy="102"/>
            </a:xfrm>
            <a:custGeom>
              <a:avLst/>
              <a:gdLst>
                <a:gd name="T0" fmla="*/ 2 w 40"/>
                <a:gd name="T1" fmla="*/ 0 h 102"/>
                <a:gd name="T2" fmla="*/ 0 w 40"/>
                <a:gd name="T3" fmla="*/ 72 h 102"/>
                <a:gd name="T4" fmla="*/ 39 w 40"/>
                <a:gd name="T5" fmla="*/ 101 h 102"/>
                <a:gd name="T6" fmla="*/ 39 w 40"/>
                <a:gd name="T7" fmla="*/ 27 h 102"/>
                <a:gd name="T8" fmla="*/ 2 w 40"/>
                <a:gd name="T9" fmla="*/ 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102"/>
                <a:gd name="T17" fmla="*/ 40 w 40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102">
                  <a:moveTo>
                    <a:pt x="2" y="0"/>
                  </a:moveTo>
                  <a:lnTo>
                    <a:pt x="0" y="72"/>
                  </a:lnTo>
                  <a:lnTo>
                    <a:pt x="39" y="101"/>
                  </a:lnTo>
                  <a:lnTo>
                    <a:pt x="39" y="27"/>
                  </a:lnTo>
                  <a:lnTo>
                    <a:pt x="2" y="0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6" name="Oval 117"/>
            <p:cNvSpPr>
              <a:spLocks noChangeArrowheads="1"/>
            </p:cNvSpPr>
            <p:nvPr/>
          </p:nvSpPr>
          <p:spPr bwMode="auto">
            <a:xfrm rot="-60000">
              <a:off x="130" y="132"/>
              <a:ext cx="22" cy="6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87" name="未知"/>
            <p:cNvSpPr/>
            <p:nvPr/>
          </p:nvSpPr>
          <p:spPr bwMode="auto">
            <a:xfrm>
              <a:off x="184" y="149"/>
              <a:ext cx="62" cy="22"/>
            </a:xfrm>
            <a:custGeom>
              <a:avLst/>
              <a:gdLst>
                <a:gd name="T0" fmla="*/ 0 w 62"/>
                <a:gd name="T1" fmla="*/ 5 h 22"/>
                <a:gd name="T2" fmla="*/ 0 w 62"/>
                <a:gd name="T3" fmla="*/ 21 h 22"/>
                <a:gd name="T4" fmla="*/ 61 w 62"/>
                <a:gd name="T5" fmla="*/ 17 h 22"/>
                <a:gd name="T6" fmla="*/ 61 w 62"/>
                <a:gd name="T7" fmla="*/ 0 h 22"/>
                <a:gd name="T8" fmla="*/ 0 w 62"/>
                <a:gd name="T9" fmla="*/ 5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22"/>
                <a:gd name="T17" fmla="*/ 62 w 62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22">
                  <a:moveTo>
                    <a:pt x="0" y="5"/>
                  </a:moveTo>
                  <a:lnTo>
                    <a:pt x="0" y="21"/>
                  </a:lnTo>
                  <a:lnTo>
                    <a:pt x="61" y="17"/>
                  </a:lnTo>
                  <a:lnTo>
                    <a:pt x="61" y="0"/>
                  </a:lnTo>
                  <a:lnTo>
                    <a:pt x="0" y="5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8" name="未知"/>
            <p:cNvSpPr/>
            <p:nvPr/>
          </p:nvSpPr>
          <p:spPr bwMode="auto">
            <a:xfrm>
              <a:off x="120" y="231"/>
              <a:ext cx="87" cy="219"/>
            </a:xfrm>
            <a:custGeom>
              <a:avLst/>
              <a:gdLst>
                <a:gd name="T0" fmla="*/ 1 w 87"/>
                <a:gd name="T1" fmla="*/ 0 h 219"/>
                <a:gd name="T2" fmla="*/ 0 w 87"/>
                <a:gd name="T3" fmla="*/ 145 h 219"/>
                <a:gd name="T4" fmla="*/ 85 w 87"/>
                <a:gd name="T5" fmla="*/ 218 h 219"/>
                <a:gd name="T6" fmla="*/ 86 w 87"/>
                <a:gd name="T7" fmla="*/ 66 h 219"/>
                <a:gd name="T8" fmla="*/ 1 w 87"/>
                <a:gd name="T9" fmla="*/ 0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219"/>
                <a:gd name="T17" fmla="*/ 87 w 87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219">
                  <a:moveTo>
                    <a:pt x="1" y="0"/>
                  </a:moveTo>
                  <a:lnTo>
                    <a:pt x="0" y="145"/>
                  </a:lnTo>
                  <a:lnTo>
                    <a:pt x="85" y="218"/>
                  </a:lnTo>
                  <a:lnTo>
                    <a:pt x="86" y="66"/>
                  </a:lnTo>
                  <a:lnTo>
                    <a:pt x="1" y="0"/>
                  </a:lnTo>
                </a:path>
              </a:pathLst>
            </a:custGeom>
            <a:solidFill>
              <a:srgbClr val="474747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9" name="Oval 120"/>
            <p:cNvSpPr>
              <a:spLocks noChangeArrowheads="1"/>
            </p:cNvSpPr>
            <p:nvPr/>
          </p:nvSpPr>
          <p:spPr bwMode="auto">
            <a:xfrm>
              <a:off x="215" y="151"/>
              <a:ext cx="240" cy="217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0" name="Oval 121"/>
            <p:cNvSpPr>
              <a:spLocks noChangeArrowheads="1"/>
            </p:cNvSpPr>
            <p:nvPr/>
          </p:nvSpPr>
          <p:spPr bwMode="auto">
            <a:xfrm>
              <a:off x="246" y="171"/>
              <a:ext cx="212" cy="218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1" name="Oval 122"/>
            <p:cNvSpPr>
              <a:spLocks noChangeArrowheads="1"/>
            </p:cNvSpPr>
            <p:nvPr/>
          </p:nvSpPr>
          <p:spPr bwMode="auto">
            <a:xfrm rot="900000">
              <a:off x="30" y="14"/>
              <a:ext cx="84" cy="32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2" name="Oval 123"/>
            <p:cNvSpPr>
              <a:spLocks noChangeArrowheads="1"/>
            </p:cNvSpPr>
            <p:nvPr/>
          </p:nvSpPr>
          <p:spPr bwMode="auto">
            <a:xfrm rot="-3240000">
              <a:off x="281" y="218"/>
              <a:ext cx="142" cy="11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3" name="Oval 124"/>
            <p:cNvSpPr>
              <a:spLocks noChangeArrowheads="1"/>
            </p:cNvSpPr>
            <p:nvPr/>
          </p:nvSpPr>
          <p:spPr bwMode="auto">
            <a:xfrm rot="900000">
              <a:off x="166" y="0"/>
              <a:ext cx="80" cy="30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4" name="Oval 125"/>
            <p:cNvSpPr>
              <a:spLocks noChangeArrowheads="1"/>
            </p:cNvSpPr>
            <p:nvPr/>
          </p:nvSpPr>
          <p:spPr bwMode="auto">
            <a:xfrm rot="-3240000">
              <a:off x="288" y="227"/>
              <a:ext cx="141" cy="10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5" name="Oval 126"/>
            <p:cNvSpPr>
              <a:spLocks noChangeArrowheads="1"/>
            </p:cNvSpPr>
            <p:nvPr/>
          </p:nvSpPr>
          <p:spPr bwMode="auto">
            <a:xfrm>
              <a:off x="50" y="24"/>
              <a:ext cx="42" cy="6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6" name="Oval 127"/>
            <p:cNvSpPr>
              <a:spLocks noChangeArrowheads="1"/>
            </p:cNvSpPr>
            <p:nvPr/>
          </p:nvSpPr>
          <p:spPr bwMode="auto">
            <a:xfrm>
              <a:off x="186" y="14"/>
              <a:ext cx="38" cy="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7" name="未知"/>
            <p:cNvSpPr/>
            <p:nvPr/>
          </p:nvSpPr>
          <p:spPr bwMode="auto">
            <a:xfrm>
              <a:off x="10" y="126"/>
              <a:ext cx="48" cy="76"/>
            </a:xfrm>
            <a:custGeom>
              <a:avLst/>
              <a:gdLst>
                <a:gd name="T0" fmla="*/ 37 w 48"/>
                <a:gd name="T1" fmla="*/ 75 h 76"/>
                <a:gd name="T2" fmla="*/ 3 w 48"/>
                <a:gd name="T3" fmla="*/ 47 h 76"/>
                <a:gd name="T4" fmla="*/ 1 w 48"/>
                <a:gd name="T5" fmla="*/ 33 h 76"/>
                <a:gd name="T6" fmla="*/ 0 w 48"/>
                <a:gd name="T7" fmla="*/ 19 h 76"/>
                <a:gd name="T8" fmla="*/ 2 w 48"/>
                <a:gd name="T9" fmla="*/ 3 h 76"/>
                <a:gd name="T10" fmla="*/ 6 w 48"/>
                <a:gd name="T11" fmla="*/ 0 h 76"/>
                <a:gd name="T12" fmla="*/ 44 w 48"/>
                <a:gd name="T13" fmla="*/ 33 h 76"/>
                <a:gd name="T14" fmla="*/ 47 w 48"/>
                <a:gd name="T15" fmla="*/ 55 h 76"/>
                <a:gd name="T16" fmla="*/ 45 w 48"/>
                <a:gd name="T17" fmla="*/ 66 h 76"/>
                <a:gd name="T18" fmla="*/ 37 w 48"/>
                <a:gd name="T19" fmla="*/ 75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76"/>
                <a:gd name="T32" fmla="*/ 48 w 48"/>
                <a:gd name="T33" fmla="*/ 76 h 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76">
                  <a:moveTo>
                    <a:pt x="37" y="75"/>
                  </a:moveTo>
                  <a:lnTo>
                    <a:pt x="3" y="47"/>
                  </a:lnTo>
                  <a:lnTo>
                    <a:pt x="1" y="33"/>
                  </a:lnTo>
                  <a:lnTo>
                    <a:pt x="0" y="19"/>
                  </a:lnTo>
                  <a:lnTo>
                    <a:pt x="2" y="3"/>
                  </a:lnTo>
                  <a:lnTo>
                    <a:pt x="6" y="0"/>
                  </a:lnTo>
                  <a:lnTo>
                    <a:pt x="44" y="33"/>
                  </a:lnTo>
                  <a:lnTo>
                    <a:pt x="47" y="55"/>
                  </a:lnTo>
                  <a:lnTo>
                    <a:pt x="45" y="66"/>
                  </a:lnTo>
                  <a:lnTo>
                    <a:pt x="37" y="75"/>
                  </a:lnTo>
                </a:path>
              </a:pathLst>
            </a:custGeom>
            <a:solidFill>
              <a:schemeClr val="bg2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Line 129"/>
            <p:cNvSpPr>
              <a:spLocks noChangeShapeType="1"/>
            </p:cNvSpPr>
            <p:nvPr/>
          </p:nvSpPr>
          <p:spPr bwMode="auto">
            <a:xfrm flipV="1">
              <a:off x="65" y="301"/>
              <a:ext cx="0" cy="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99" name="Line 130"/>
            <p:cNvSpPr>
              <a:spLocks noChangeShapeType="1"/>
            </p:cNvSpPr>
            <p:nvPr/>
          </p:nvSpPr>
          <p:spPr bwMode="auto">
            <a:xfrm flipV="1">
              <a:off x="81" y="304"/>
              <a:ext cx="0" cy="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" name="Group 131"/>
            <p:cNvGrpSpPr/>
            <p:nvPr/>
          </p:nvGrpSpPr>
          <p:grpSpPr bwMode="auto">
            <a:xfrm>
              <a:off x="39" y="205"/>
              <a:ext cx="35" cy="57"/>
              <a:chOff x="0" y="0"/>
              <a:chExt cx="35" cy="57"/>
            </a:xfrm>
          </p:grpSpPr>
          <p:sp>
            <p:nvSpPr>
              <p:cNvPr id="11416" name="未知"/>
              <p:cNvSpPr/>
              <p:nvPr/>
            </p:nvSpPr>
            <p:spPr bwMode="auto">
              <a:xfrm>
                <a:off x="0" y="5"/>
                <a:ext cx="19" cy="52"/>
              </a:xfrm>
              <a:custGeom>
                <a:avLst/>
                <a:gdLst>
                  <a:gd name="T0" fmla="*/ 0 w 19"/>
                  <a:gd name="T1" fmla="*/ 16 h 52"/>
                  <a:gd name="T2" fmla="*/ 0 w 19"/>
                  <a:gd name="T3" fmla="*/ 7 h 52"/>
                  <a:gd name="T4" fmla="*/ 6 w 19"/>
                  <a:gd name="T5" fmla="*/ 0 h 52"/>
                  <a:gd name="T6" fmla="*/ 16 w 19"/>
                  <a:gd name="T7" fmla="*/ 8 h 52"/>
                  <a:gd name="T8" fmla="*/ 18 w 19"/>
                  <a:gd name="T9" fmla="*/ 34 h 52"/>
                  <a:gd name="T10" fmla="*/ 15 w 19"/>
                  <a:gd name="T11" fmla="*/ 51 h 52"/>
                  <a:gd name="T12" fmla="*/ 6 w 19"/>
                  <a:gd name="T13" fmla="*/ 51 h 52"/>
                  <a:gd name="T14" fmla="*/ 3 w 19"/>
                  <a:gd name="T15" fmla="*/ 39 h 52"/>
                  <a:gd name="T16" fmla="*/ 0 w 19"/>
                  <a:gd name="T17" fmla="*/ 16 h 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"/>
                  <a:gd name="T28" fmla="*/ 0 h 52"/>
                  <a:gd name="T29" fmla="*/ 19 w 19"/>
                  <a:gd name="T30" fmla="*/ 52 h 5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" h="52">
                    <a:moveTo>
                      <a:pt x="0" y="16"/>
                    </a:moveTo>
                    <a:lnTo>
                      <a:pt x="0" y="7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18" y="34"/>
                    </a:lnTo>
                    <a:lnTo>
                      <a:pt x="15" y="51"/>
                    </a:lnTo>
                    <a:lnTo>
                      <a:pt x="6" y="51"/>
                    </a:lnTo>
                    <a:lnTo>
                      <a:pt x="3" y="39"/>
                    </a:lnTo>
                    <a:lnTo>
                      <a:pt x="0" y="16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7" name="未知"/>
              <p:cNvSpPr/>
              <p:nvPr/>
            </p:nvSpPr>
            <p:spPr bwMode="auto">
              <a:xfrm>
                <a:off x="4" y="0"/>
                <a:ext cx="31" cy="57"/>
              </a:xfrm>
              <a:custGeom>
                <a:avLst/>
                <a:gdLst>
                  <a:gd name="T0" fmla="*/ 0 w 31"/>
                  <a:gd name="T1" fmla="*/ 3 h 57"/>
                  <a:gd name="T2" fmla="*/ 19 w 31"/>
                  <a:gd name="T3" fmla="*/ 0 h 57"/>
                  <a:gd name="T4" fmla="*/ 27 w 31"/>
                  <a:gd name="T5" fmla="*/ 7 h 57"/>
                  <a:gd name="T6" fmla="*/ 30 w 31"/>
                  <a:gd name="T7" fmla="*/ 34 h 57"/>
                  <a:gd name="T8" fmla="*/ 27 w 31"/>
                  <a:gd name="T9" fmla="*/ 56 h 57"/>
                  <a:gd name="T10" fmla="*/ 10 w 31"/>
                  <a:gd name="T11" fmla="*/ 55 h 57"/>
                  <a:gd name="T12" fmla="*/ 15 w 31"/>
                  <a:gd name="T13" fmla="*/ 38 h 57"/>
                  <a:gd name="T14" fmla="*/ 12 w 31"/>
                  <a:gd name="T15" fmla="*/ 11 h 57"/>
                  <a:gd name="T16" fmla="*/ 0 w 31"/>
                  <a:gd name="T17" fmla="*/ 3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1"/>
                  <a:gd name="T28" fmla="*/ 0 h 57"/>
                  <a:gd name="T29" fmla="*/ 31 w 31"/>
                  <a:gd name="T30" fmla="*/ 57 h 5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1" h="57">
                    <a:moveTo>
                      <a:pt x="0" y="3"/>
                    </a:moveTo>
                    <a:lnTo>
                      <a:pt x="19" y="0"/>
                    </a:lnTo>
                    <a:lnTo>
                      <a:pt x="27" y="7"/>
                    </a:lnTo>
                    <a:lnTo>
                      <a:pt x="30" y="34"/>
                    </a:lnTo>
                    <a:lnTo>
                      <a:pt x="27" y="56"/>
                    </a:lnTo>
                    <a:lnTo>
                      <a:pt x="10" y="55"/>
                    </a:lnTo>
                    <a:lnTo>
                      <a:pt x="15" y="38"/>
                    </a:lnTo>
                    <a:lnTo>
                      <a:pt x="12" y="11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8" name="Line 134"/>
              <p:cNvSpPr>
                <a:spLocks noChangeShapeType="1"/>
              </p:cNvSpPr>
              <p:nvPr/>
            </p:nvSpPr>
            <p:spPr bwMode="auto">
              <a:xfrm flipV="1">
                <a:off x="22" y="1"/>
                <a:ext cx="3" cy="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9" name="Line 135"/>
              <p:cNvSpPr>
                <a:spLocks noChangeShapeType="1"/>
              </p:cNvSpPr>
              <p:nvPr/>
            </p:nvSpPr>
            <p:spPr bwMode="auto">
              <a:xfrm flipV="1">
                <a:off x="25" y="32"/>
                <a:ext cx="5" cy="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Group 136"/>
            <p:cNvGrpSpPr/>
            <p:nvPr/>
          </p:nvGrpSpPr>
          <p:grpSpPr bwMode="auto">
            <a:xfrm>
              <a:off x="0" y="184"/>
              <a:ext cx="36" cy="58"/>
              <a:chOff x="0" y="0"/>
              <a:chExt cx="36" cy="58"/>
            </a:xfrm>
          </p:grpSpPr>
          <p:sp>
            <p:nvSpPr>
              <p:cNvPr id="11412" name="未知"/>
              <p:cNvSpPr/>
              <p:nvPr/>
            </p:nvSpPr>
            <p:spPr bwMode="auto">
              <a:xfrm>
                <a:off x="0" y="6"/>
                <a:ext cx="19" cy="52"/>
              </a:xfrm>
              <a:custGeom>
                <a:avLst/>
                <a:gdLst>
                  <a:gd name="T0" fmla="*/ 0 w 19"/>
                  <a:gd name="T1" fmla="*/ 16 h 52"/>
                  <a:gd name="T2" fmla="*/ 0 w 19"/>
                  <a:gd name="T3" fmla="*/ 7 h 52"/>
                  <a:gd name="T4" fmla="*/ 6 w 19"/>
                  <a:gd name="T5" fmla="*/ 0 h 52"/>
                  <a:gd name="T6" fmla="*/ 16 w 19"/>
                  <a:gd name="T7" fmla="*/ 8 h 52"/>
                  <a:gd name="T8" fmla="*/ 18 w 19"/>
                  <a:gd name="T9" fmla="*/ 34 h 52"/>
                  <a:gd name="T10" fmla="*/ 15 w 19"/>
                  <a:gd name="T11" fmla="*/ 51 h 52"/>
                  <a:gd name="T12" fmla="*/ 6 w 19"/>
                  <a:gd name="T13" fmla="*/ 51 h 52"/>
                  <a:gd name="T14" fmla="*/ 3 w 19"/>
                  <a:gd name="T15" fmla="*/ 39 h 52"/>
                  <a:gd name="T16" fmla="*/ 0 w 19"/>
                  <a:gd name="T17" fmla="*/ 16 h 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9"/>
                  <a:gd name="T28" fmla="*/ 0 h 52"/>
                  <a:gd name="T29" fmla="*/ 19 w 19"/>
                  <a:gd name="T30" fmla="*/ 52 h 5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9" h="52">
                    <a:moveTo>
                      <a:pt x="0" y="16"/>
                    </a:moveTo>
                    <a:lnTo>
                      <a:pt x="0" y="7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18" y="34"/>
                    </a:lnTo>
                    <a:lnTo>
                      <a:pt x="15" y="51"/>
                    </a:lnTo>
                    <a:lnTo>
                      <a:pt x="6" y="51"/>
                    </a:lnTo>
                    <a:lnTo>
                      <a:pt x="3" y="39"/>
                    </a:lnTo>
                    <a:lnTo>
                      <a:pt x="0" y="16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3" name="未知"/>
              <p:cNvSpPr/>
              <p:nvPr/>
            </p:nvSpPr>
            <p:spPr bwMode="auto">
              <a:xfrm>
                <a:off x="4" y="0"/>
                <a:ext cx="32" cy="58"/>
              </a:xfrm>
              <a:custGeom>
                <a:avLst/>
                <a:gdLst>
                  <a:gd name="T0" fmla="*/ 0 w 32"/>
                  <a:gd name="T1" fmla="*/ 4 h 58"/>
                  <a:gd name="T2" fmla="*/ 20 w 32"/>
                  <a:gd name="T3" fmla="*/ 0 h 58"/>
                  <a:gd name="T4" fmla="*/ 28 w 32"/>
                  <a:gd name="T5" fmla="*/ 7 h 58"/>
                  <a:gd name="T6" fmla="*/ 31 w 32"/>
                  <a:gd name="T7" fmla="*/ 35 h 58"/>
                  <a:gd name="T8" fmla="*/ 27 w 32"/>
                  <a:gd name="T9" fmla="*/ 57 h 58"/>
                  <a:gd name="T10" fmla="*/ 11 w 32"/>
                  <a:gd name="T11" fmla="*/ 56 h 58"/>
                  <a:gd name="T12" fmla="*/ 16 w 32"/>
                  <a:gd name="T13" fmla="*/ 38 h 58"/>
                  <a:gd name="T14" fmla="*/ 12 w 32"/>
                  <a:gd name="T15" fmla="*/ 11 h 58"/>
                  <a:gd name="T16" fmla="*/ 0 w 32"/>
                  <a:gd name="T17" fmla="*/ 4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"/>
                  <a:gd name="T28" fmla="*/ 0 h 58"/>
                  <a:gd name="T29" fmla="*/ 32 w 32"/>
                  <a:gd name="T30" fmla="*/ 58 h 5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" h="58">
                    <a:moveTo>
                      <a:pt x="0" y="4"/>
                    </a:moveTo>
                    <a:lnTo>
                      <a:pt x="20" y="0"/>
                    </a:lnTo>
                    <a:lnTo>
                      <a:pt x="28" y="7"/>
                    </a:lnTo>
                    <a:lnTo>
                      <a:pt x="31" y="35"/>
                    </a:lnTo>
                    <a:lnTo>
                      <a:pt x="27" y="57"/>
                    </a:lnTo>
                    <a:lnTo>
                      <a:pt x="11" y="56"/>
                    </a:lnTo>
                    <a:lnTo>
                      <a:pt x="16" y="38"/>
                    </a:lnTo>
                    <a:lnTo>
                      <a:pt x="12" y="11"/>
                    </a:lnTo>
                    <a:lnTo>
                      <a:pt x="0" y="4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4" name="Line 139"/>
              <p:cNvSpPr>
                <a:spLocks noChangeShapeType="1"/>
              </p:cNvSpPr>
              <p:nvPr/>
            </p:nvSpPr>
            <p:spPr bwMode="auto">
              <a:xfrm flipV="1">
                <a:off x="22" y="2"/>
                <a:ext cx="3" cy="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5" name="Line 140"/>
              <p:cNvSpPr>
                <a:spLocks noChangeShapeType="1"/>
              </p:cNvSpPr>
              <p:nvPr/>
            </p:nvSpPr>
            <p:spPr bwMode="auto">
              <a:xfrm flipV="1">
                <a:off x="25" y="32"/>
                <a:ext cx="6" cy="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" name="Group 141"/>
            <p:cNvGrpSpPr/>
            <p:nvPr/>
          </p:nvGrpSpPr>
          <p:grpSpPr bwMode="auto">
            <a:xfrm>
              <a:off x="7" y="64"/>
              <a:ext cx="37" cy="57"/>
              <a:chOff x="0" y="0"/>
              <a:chExt cx="37" cy="57"/>
            </a:xfrm>
          </p:grpSpPr>
          <p:sp>
            <p:nvSpPr>
              <p:cNvPr id="11408" name="未知"/>
              <p:cNvSpPr/>
              <p:nvPr/>
            </p:nvSpPr>
            <p:spPr bwMode="auto">
              <a:xfrm>
                <a:off x="0" y="2"/>
                <a:ext cx="23" cy="55"/>
              </a:xfrm>
              <a:custGeom>
                <a:avLst/>
                <a:gdLst>
                  <a:gd name="T0" fmla="*/ 0 w 23"/>
                  <a:gd name="T1" fmla="*/ 17 h 55"/>
                  <a:gd name="T2" fmla="*/ 1 w 23"/>
                  <a:gd name="T3" fmla="*/ 8 h 55"/>
                  <a:gd name="T4" fmla="*/ 8 w 23"/>
                  <a:gd name="T5" fmla="*/ 0 h 55"/>
                  <a:gd name="T6" fmla="*/ 19 w 23"/>
                  <a:gd name="T7" fmla="*/ 8 h 55"/>
                  <a:gd name="T8" fmla="*/ 22 w 23"/>
                  <a:gd name="T9" fmla="*/ 36 h 55"/>
                  <a:gd name="T10" fmla="*/ 19 w 23"/>
                  <a:gd name="T11" fmla="*/ 54 h 55"/>
                  <a:gd name="T12" fmla="*/ 7 w 23"/>
                  <a:gd name="T13" fmla="*/ 54 h 55"/>
                  <a:gd name="T14" fmla="*/ 3 w 23"/>
                  <a:gd name="T15" fmla="*/ 41 h 55"/>
                  <a:gd name="T16" fmla="*/ 0 w 23"/>
                  <a:gd name="T17" fmla="*/ 17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"/>
                  <a:gd name="T28" fmla="*/ 0 h 55"/>
                  <a:gd name="T29" fmla="*/ 23 w 23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" h="55">
                    <a:moveTo>
                      <a:pt x="0" y="17"/>
                    </a:moveTo>
                    <a:lnTo>
                      <a:pt x="1" y="8"/>
                    </a:lnTo>
                    <a:lnTo>
                      <a:pt x="8" y="0"/>
                    </a:lnTo>
                    <a:lnTo>
                      <a:pt x="19" y="8"/>
                    </a:lnTo>
                    <a:lnTo>
                      <a:pt x="22" y="36"/>
                    </a:lnTo>
                    <a:lnTo>
                      <a:pt x="19" y="54"/>
                    </a:lnTo>
                    <a:lnTo>
                      <a:pt x="7" y="54"/>
                    </a:lnTo>
                    <a:lnTo>
                      <a:pt x="3" y="41"/>
                    </a:lnTo>
                    <a:lnTo>
                      <a:pt x="0" y="17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9" name="未知"/>
              <p:cNvSpPr/>
              <p:nvPr/>
            </p:nvSpPr>
            <p:spPr bwMode="auto">
              <a:xfrm>
                <a:off x="8" y="0"/>
                <a:ext cx="29" cy="57"/>
              </a:xfrm>
              <a:custGeom>
                <a:avLst/>
                <a:gdLst>
                  <a:gd name="T0" fmla="*/ 0 w 29"/>
                  <a:gd name="T1" fmla="*/ 3 h 57"/>
                  <a:gd name="T2" fmla="*/ 18 w 29"/>
                  <a:gd name="T3" fmla="*/ 0 h 57"/>
                  <a:gd name="T4" fmla="*/ 25 w 29"/>
                  <a:gd name="T5" fmla="*/ 7 h 57"/>
                  <a:gd name="T6" fmla="*/ 28 w 29"/>
                  <a:gd name="T7" fmla="*/ 34 h 57"/>
                  <a:gd name="T8" fmla="*/ 25 w 29"/>
                  <a:gd name="T9" fmla="*/ 56 h 57"/>
                  <a:gd name="T10" fmla="*/ 10 w 29"/>
                  <a:gd name="T11" fmla="*/ 55 h 57"/>
                  <a:gd name="T12" fmla="*/ 14 w 29"/>
                  <a:gd name="T13" fmla="*/ 38 h 57"/>
                  <a:gd name="T14" fmla="*/ 11 w 29"/>
                  <a:gd name="T15" fmla="*/ 11 h 57"/>
                  <a:gd name="T16" fmla="*/ 0 w 29"/>
                  <a:gd name="T17" fmla="*/ 3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9"/>
                  <a:gd name="T28" fmla="*/ 0 h 57"/>
                  <a:gd name="T29" fmla="*/ 29 w 29"/>
                  <a:gd name="T30" fmla="*/ 57 h 5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9" h="57">
                    <a:moveTo>
                      <a:pt x="0" y="3"/>
                    </a:moveTo>
                    <a:lnTo>
                      <a:pt x="18" y="0"/>
                    </a:lnTo>
                    <a:lnTo>
                      <a:pt x="25" y="7"/>
                    </a:lnTo>
                    <a:lnTo>
                      <a:pt x="28" y="34"/>
                    </a:lnTo>
                    <a:lnTo>
                      <a:pt x="25" y="56"/>
                    </a:lnTo>
                    <a:lnTo>
                      <a:pt x="10" y="55"/>
                    </a:lnTo>
                    <a:lnTo>
                      <a:pt x="14" y="38"/>
                    </a:lnTo>
                    <a:lnTo>
                      <a:pt x="11" y="11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0" name="Line 144"/>
              <p:cNvSpPr>
                <a:spLocks noChangeShapeType="1"/>
              </p:cNvSpPr>
              <p:nvPr/>
            </p:nvSpPr>
            <p:spPr bwMode="auto">
              <a:xfrm flipV="1">
                <a:off x="23" y="2"/>
                <a:ext cx="5" cy="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1" name="Line 145"/>
              <p:cNvSpPr>
                <a:spLocks noChangeShapeType="1"/>
              </p:cNvSpPr>
              <p:nvPr/>
            </p:nvSpPr>
            <p:spPr bwMode="auto">
              <a:xfrm flipV="1">
                <a:off x="26" y="31"/>
                <a:ext cx="6" cy="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" name="Group 146"/>
            <p:cNvGrpSpPr/>
            <p:nvPr/>
          </p:nvGrpSpPr>
          <p:grpSpPr bwMode="auto">
            <a:xfrm>
              <a:off x="46" y="89"/>
              <a:ext cx="36" cy="55"/>
              <a:chOff x="0" y="0"/>
              <a:chExt cx="36" cy="55"/>
            </a:xfrm>
          </p:grpSpPr>
          <p:sp>
            <p:nvSpPr>
              <p:cNvPr id="11404" name="未知"/>
              <p:cNvSpPr/>
              <p:nvPr/>
            </p:nvSpPr>
            <p:spPr bwMode="auto">
              <a:xfrm>
                <a:off x="0" y="4"/>
                <a:ext cx="23" cy="51"/>
              </a:xfrm>
              <a:custGeom>
                <a:avLst/>
                <a:gdLst>
                  <a:gd name="T0" fmla="*/ 0 w 23"/>
                  <a:gd name="T1" fmla="*/ 15 h 51"/>
                  <a:gd name="T2" fmla="*/ 1 w 23"/>
                  <a:gd name="T3" fmla="*/ 7 h 51"/>
                  <a:gd name="T4" fmla="*/ 8 w 23"/>
                  <a:gd name="T5" fmla="*/ 0 h 51"/>
                  <a:gd name="T6" fmla="*/ 19 w 23"/>
                  <a:gd name="T7" fmla="*/ 8 h 51"/>
                  <a:gd name="T8" fmla="*/ 22 w 23"/>
                  <a:gd name="T9" fmla="*/ 33 h 51"/>
                  <a:gd name="T10" fmla="*/ 19 w 23"/>
                  <a:gd name="T11" fmla="*/ 50 h 51"/>
                  <a:gd name="T12" fmla="*/ 7 w 23"/>
                  <a:gd name="T13" fmla="*/ 50 h 51"/>
                  <a:gd name="T14" fmla="*/ 3 w 23"/>
                  <a:gd name="T15" fmla="*/ 38 h 51"/>
                  <a:gd name="T16" fmla="*/ 0 w 23"/>
                  <a:gd name="T17" fmla="*/ 15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"/>
                  <a:gd name="T28" fmla="*/ 0 h 51"/>
                  <a:gd name="T29" fmla="*/ 23 w 23"/>
                  <a:gd name="T30" fmla="*/ 51 h 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" h="51">
                    <a:moveTo>
                      <a:pt x="0" y="15"/>
                    </a:moveTo>
                    <a:lnTo>
                      <a:pt x="1" y="7"/>
                    </a:lnTo>
                    <a:lnTo>
                      <a:pt x="8" y="0"/>
                    </a:lnTo>
                    <a:lnTo>
                      <a:pt x="19" y="8"/>
                    </a:lnTo>
                    <a:lnTo>
                      <a:pt x="22" y="33"/>
                    </a:lnTo>
                    <a:lnTo>
                      <a:pt x="19" y="50"/>
                    </a:lnTo>
                    <a:lnTo>
                      <a:pt x="7" y="50"/>
                    </a:lnTo>
                    <a:lnTo>
                      <a:pt x="3" y="38"/>
                    </a:lnTo>
                    <a:lnTo>
                      <a:pt x="0" y="15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5" name="未知"/>
              <p:cNvSpPr/>
              <p:nvPr/>
            </p:nvSpPr>
            <p:spPr bwMode="auto">
              <a:xfrm>
                <a:off x="8" y="1"/>
                <a:ext cx="28" cy="54"/>
              </a:xfrm>
              <a:custGeom>
                <a:avLst/>
                <a:gdLst>
                  <a:gd name="T0" fmla="*/ 0 w 28"/>
                  <a:gd name="T1" fmla="*/ 3 h 54"/>
                  <a:gd name="T2" fmla="*/ 17 w 28"/>
                  <a:gd name="T3" fmla="*/ 0 h 54"/>
                  <a:gd name="T4" fmla="*/ 24 w 28"/>
                  <a:gd name="T5" fmla="*/ 7 h 54"/>
                  <a:gd name="T6" fmla="*/ 27 w 28"/>
                  <a:gd name="T7" fmla="*/ 32 h 54"/>
                  <a:gd name="T8" fmla="*/ 24 w 28"/>
                  <a:gd name="T9" fmla="*/ 53 h 54"/>
                  <a:gd name="T10" fmla="*/ 9 w 28"/>
                  <a:gd name="T11" fmla="*/ 52 h 54"/>
                  <a:gd name="T12" fmla="*/ 14 w 28"/>
                  <a:gd name="T13" fmla="*/ 36 h 54"/>
                  <a:gd name="T14" fmla="*/ 11 w 28"/>
                  <a:gd name="T15" fmla="*/ 10 h 54"/>
                  <a:gd name="T16" fmla="*/ 0 w 28"/>
                  <a:gd name="T17" fmla="*/ 3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54"/>
                  <a:gd name="T29" fmla="*/ 28 w 28"/>
                  <a:gd name="T30" fmla="*/ 54 h 5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54">
                    <a:moveTo>
                      <a:pt x="0" y="3"/>
                    </a:moveTo>
                    <a:lnTo>
                      <a:pt x="17" y="0"/>
                    </a:lnTo>
                    <a:lnTo>
                      <a:pt x="24" y="7"/>
                    </a:lnTo>
                    <a:lnTo>
                      <a:pt x="27" y="32"/>
                    </a:lnTo>
                    <a:lnTo>
                      <a:pt x="24" y="53"/>
                    </a:lnTo>
                    <a:lnTo>
                      <a:pt x="9" y="52"/>
                    </a:lnTo>
                    <a:lnTo>
                      <a:pt x="14" y="36"/>
                    </a:lnTo>
                    <a:lnTo>
                      <a:pt x="11" y="1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2"/>
              </a:solidFill>
              <a:ln w="12700" cap="rnd" cmpd="sng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6" name="Line 149"/>
              <p:cNvSpPr>
                <a:spLocks noChangeShapeType="1"/>
              </p:cNvSpPr>
              <p:nvPr/>
            </p:nvSpPr>
            <p:spPr bwMode="auto">
              <a:xfrm flipV="1">
                <a:off x="23" y="0"/>
                <a:ext cx="3" cy="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07" name="Line 150"/>
              <p:cNvSpPr>
                <a:spLocks noChangeShapeType="1"/>
              </p:cNvSpPr>
              <p:nvPr/>
            </p:nvSpPr>
            <p:spPr bwMode="auto">
              <a:xfrm flipV="1">
                <a:off x="26" y="33"/>
                <a:ext cx="5" cy="1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Group 151"/>
          <p:cNvGrpSpPr/>
          <p:nvPr/>
        </p:nvGrpSpPr>
        <p:grpSpPr bwMode="auto">
          <a:xfrm>
            <a:off x="7684135" y="5121275"/>
            <a:ext cx="857885" cy="774700"/>
            <a:chOff x="0" y="0"/>
            <a:chExt cx="563" cy="505"/>
          </a:xfrm>
        </p:grpSpPr>
        <p:sp>
          <p:nvSpPr>
            <p:cNvPr id="11333" name="未知"/>
            <p:cNvSpPr/>
            <p:nvPr/>
          </p:nvSpPr>
          <p:spPr bwMode="auto">
            <a:xfrm>
              <a:off x="26" y="255"/>
              <a:ext cx="393" cy="158"/>
            </a:xfrm>
            <a:custGeom>
              <a:avLst/>
              <a:gdLst>
                <a:gd name="T0" fmla="*/ 0 w 393"/>
                <a:gd name="T1" fmla="*/ 0 h 158"/>
                <a:gd name="T2" fmla="*/ 23 w 393"/>
                <a:gd name="T3" fmla="*/ 89 h 158"/>
                <a:gd name="T4" fmla="*/ 382 w 393"/>
                <a:gd name="T5" fmla="*/ 157 h 158"/>
                <a:gd name="T6" fmla="*/ 392 w 393"/>
                <a:gd name="T7" fmla="*/ 53 h 158"/>
                <a:gd name="T8" fmla="*/ 0 w 393"/>
                <a:gd name="T9" fmla="*/ 0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"/>
                <a:gd name="T16" fmla="*/ 0 h 158"/>
                <a:gd name="T17" fmla="*/ 393 w 393"/>
                <a:gd name="T18" fmla="*/ 158 h 1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" h="158">
                  <a:moveTo>
                    <a:pt x="0" y="0"/>
                  </a:moveTo>
                  <a:lnTo>
                    <a:pt x="23" y="89"/>
                  </a:lnTo>
                  <a:lnTo>
                    <a:pt x="382" y="157"/>
                  </a:lnTo>
                  <a:lnTo>
                    <a:pt x="392" y="5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C4C4C4"/>
                </a:gs>
                <a:gs pos="100000">
                  <a:srgbClr val="DADADA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AutoShape 153"/>
            <p:cNvSpPr>
              <a:spLocks noChangeArrowheads="1"/>
            </p:cNvSpPr>
            <p:nvPr/>
          </p:nvSpPr>
          <p:spPr bwMode="auto">
            <a:xfrm rot="-900000">
              <a:off x="397" y="298"/>
              <a:ext cx="136" cy="99"/>
            </a:xfrm>
            <a:prstGeom prst="parallelogram">
              <a:avLst>
                <a:gd name="adj" fmla="val 34337"/>
              </a:avLst>
            </a:prstGeom>
            <a:gradFill rotWithShape="0">
              <a:gsLst>
                <a:gs pos="0">
                  <a:srgbClr val="AEAEAE"/>
                </a:gs>
                <a:gs pos="100000">
                  <a:srgbClr val="DADADA"/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5" name="未知"/>
            <p:cNvSpPr/>
            <p:nvPr/>
          </p:nvSpPr>
          <p:spPr bwMode="auto">
            <a:xfrm>
              <a:off x="0" y="22"/>
              <a:ext cx="464" cy="294"/>
            </a:xfrm>
            <a:custGeom>
              <a:avLst/>
              <a:gdLst>
                <a:gd name="T0" fmla="*/ 0 w 464"/>
                <a:gd name="T1" fmla="*/ 229 h 294"/>
                <a:gd name="T2" fmla="*/ 0 w 464"/>
                <a:gd name="T3" fmla="*/ 0 h 294"/>
                <a:gd name="T4" fmla="*/ 463 w 464"/>
                <a:gd name="T5" fmla="*/ 49 h 294"/>
                <a:gd name="T6" fmla="*/ 463 w 464"/>
                <a:gd name="T7" fmla="*/ 293 h 294"/>
                <a:gd name="T8" fmla="*/ 0 w 464"/>
                <a:gd name="T9" fmla="*/ 229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294"/>
                <a:gd name="T17" fmla="*/ 464 w 464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294">
                  <a:moveTo>
                    <a:pt x="0" y="229"/>
                  </a:moveTo>
                  <a:lnTo>
                    <a:pt x="0" y="0"/>
                  </a:lnTo>
                  <a:lnTo>
                    <a:pt x="463" y="49"/>
                  </a:lnTo>
                  <a:lnTo>
                    <a:pt x="463" y="293"/>
                  </a:lnTo>
                  <a:lnTo>
                    <a:pt x="0" y="229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C4C4C4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未知"/>
            <p:cNvSpPr/>
            <p:nvPr/>
          </p:nvSpPr>
          <p:spPr bwMode="auto">
            <a:xfrm>
              <a:off x="462" y="49"/>
              <a:ext cx="101" cy="266"/>
            </a:xfrm>
            <a:custGeom>
              <a:avLst/>
              <a:gdLst>
                <a:gd name="T0" fmla="*/ 0 w 101"/>
                <a:gd name="T1" fmla="*/ 265 h 266"/>
                <a:gd name="T2" fmla="*/ 100 w 101"/>
                <a:gd name="T3" fmla="*/ 240 h 266"/>
                <a:gd name="T4" fmla="*/ 100 w 101"/>
                <a:gd name="T5" fmla="*/ 0 h 266"/>
                <a:gd name="T6" fmla="*/ 0 w 101"/>
                <a:gd name="T7" fmla="*/ 22 h 266"/>
                <a:gd name="T8" fmla="*/ 0 w 101"/>
                <a:gd name="T9" fmla="*/ 265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266"/>
                <a:gd name="T17" fmla="*/ 101 w 101"/>
                <a:gd name="T18" fmla="*/ 266 h 2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266">
                  <a:moveTo>
                    <a:pt x="0" y="265"/>
                  </a:moveTo>
                  <a:lnTo>
                    <a:pt x="100" y="240"/>
                  </a:lnTo>
                  <a:lnTo>
                    <a:pt x="100" y="0"/>
                  </a:lnTo>
                  <a:lnTo>
                    <a:pt x="0" y="22"/>
                  </a:lnTo>
                  <a:lnTo>
                    <a:pt x="0" y="265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C4C4C4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未知"/>
            <p:cNvSpPr/>
            <p:nvPr/>
          </p:nvSpPr>
          <p:spPr bwMode="auto">
            <a:xfrm>
              <a:off x="0" y="0"/>
              <a:ext cx="560" cy="73"/>
            </a:xfrm>
            <a:custGeom>
              <a:avLst/>
              <a:gdLst>
                <a:gd name="T0" fmla="*/ 0 w 560"/>
                <a:gd name="T1" fmla="*/ 24 h 73"/>
                <a:gd name="T2" fmla="*/ 115 w 560"/>
                <a:gd name="T3" fmla="*/ 0 h 73"/>
                <a:gd name="T4" fmla="*/ 559 w 560"/>
                <a:gd name="T5" fmla="*/ 48 h 73"/>
                <a:gd name="T6" fmla="*/ 461 w 560"/>
                <a:gd name="T7" fmla="*/ 72 h 73"/>
                <a:gd name="T8" fmla="*/ 0 w 560"/>
                <a:gd name="T9" fmla="*/ 24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0"/>
                <a:gd name="T16" fmla="*/ 0 h 73"/>
                <a:gd name="T17" fmla="*/ 560 w 560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0" h="73">
                  <a:moveTo>
                    <a:pt x="0" y="24"/>
                  </a:moveTo>
                  <a:lnTo>
                    <a:pt x="115" y="0"/>
                  </a:lnTo>
                  <a:lnTo>
                    <a:pt x="559" y="48"/>
                  </a:lnTo>
                  <a:lnTo>
                    <a:pt x="461" y="72"/>
                  </a:lnTo>
                  <a:lnTo>
                    <a:pt x="0" y="24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C4C4C4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未知"/>
            <p:cNvSpPr/>
            <p:nvPr/>
          </p:nvSpPr>
          <p:spPr bwMode="auto">
            <a:xfrm>
              <a:off x="477" y="72"/>
              <a:ext cx="71" cy="227"/>
            </a:xfrm>
            <a:custGeom>
              <a:avLst/>
              <a:gdLst>
                <a:gd name="T0" fmla="*/ 2 w 71"/>
                <a:gd name="T1" fmla="*/ 14 h 227"/>
                <a:gd name="T2" fmla="*/ 70 w 71"/>
                <a:gd name="T3" fmla="*/ 0 h 227"/>
                <a:gd name="T4" fmla="*/ 70 w 71"/>
                <a:gd name="T5" fmla="*/ 206 h 227"/>
                <a:gd name="T6" fmla="*/ 10 w 71"/>
                <a:gd name="T7" fmla="*/ 223 h 227"/>
                <a:gd name="T8" fmla="*/ 0 w 71"/>
                <a:gd name="T9" fmla="*/ 226 h 227"/>
                <a:gd name="T10" fmla="*/ 2 w 71"/>
                <a:gd name="T11" fmla="*/ 14 h 2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227"/>
                <a:gd name="T20" fmla="*/ 71 w 71"/>
                <a:gd name="T21" fmla="*/ 227 h 2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227">
                  <a:moveTo>
                    <a:pt x="2" y="14"/>
                  </a:moveTo>
                  <a:lnTo>
                    <a:pt x="70" y="0"/>
                  </a:lnTo>
                  <a:lnTo>
                    <a:pt x="70" y="206"/>
                  </a:lnTo>
                  <a:lnTo>
                    <a:pt x="10" y="223"/>
                  </a:lnTo>
                  <a:lnTo>
                    <a:pt x="0" y="226"/>
                  </a:lnTo>
                  <a:lnTo>
                    <a:pt x="2" y="14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C4C4C4"/>
                </a:gs>
              </a:gsLst>
              <a:path path="rect">
                <a:fillToRect l="50000" t="50000" r="50000" b="50000"/>
              </a:path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Oval 158"/>
            <p:cNvSpPr>
              <a:spLocks noChangeArrowheads="1"/>
            </p:cNvSpPr>
            <p:nvPr/>
          </p:nvSpPr>
          <p:spPr bwMode="auto">
            <a:xfrm>
              <a:off x="12" y="55"/>
              <a:ext cx="8" cy="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0" name="Oval 159"/>
            <p:cNvSpPr>
              <a:spLocks noChangeArrowheads="1"/>
            </p:cNvSpPr>
            <p:nvPr/>
          </p:nvSpPr>
          <p:spPr bwMode="auto">
            <a:xfrm>
              <a:off x="434" y="281"/>
              <a:ext cx="11" cy="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1" name="Oval 160"/>
            <p:cNvSpPr>
              <a:spLocks noChangeArrowheads="1"/>
            </p:cNvSpPr>
            <p:nvPr/>
          </p:nvSpPr>
          <p:spPr bwMode="auto">
            <a:xfrm>
              <a:off x="434" y="92"/>
              <a:ext cx="8" cy="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2" name="Oval 161"/>
            <p:cNvSpPr>
              <a:spLocks noChangeArrowheads="1"/>
            </p:cNvSpPr>
            <p:nvPr/>
          </p:nvSpPr>
          <p:spPr bwMode="auto">
            <a:xfrm>
              <a:off x="13" y="226"/>
              <a:ext cx="9" cy="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3" name="Rectangle 162"/>
            <p:cNvSpPr>
              <a:spLocks noChangeArrowheads="1"/>
            </p:cNvSpPr>
            <p:nvPr/>
          </p:nvSpPr>
          <p:spPr bwMode="auto">
            <a:xfrm rot="480000">
              <a:off x="182" y="224"/>
              <a:ext cx="95" cy="32"/>
            </a:xfrm>
            <a:prstGeom prst="rect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DADADA"/>
                </a:gs>
                <a:gs pos="100000">
                  <a:srgbClr val="414141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4" name="Line 163"/>
            <p:cNvSpPr>
              <a:spLocks noChangeShapeType="1"/>
            </p:cNvSpPr>
            <p:nvPr/>
          </p:nvSpPr>
          <p:spPr bwMode="auto">
            <a:xfrm flipH="1" flipV="1">
              <a:off x="394" y="408"/>
              <a:ext cx="19" cy="2"/>
            </a:xfrm>
            <a:prstGeom prst="line">
              <a:avLst/>
            </a:prstGeom>
            <a:noFill/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5" name="Line 164"/>
            <p:cNvSpPr>
              <a:spLocks noChangeShapeType="1"/>
            </p:cNvSpPr>
            <p:nvPr/>
          </p:nvSpPr>
          <p:spPr bwMode="auto">
            <a:xfrm flipH="1" flipV="1">
              <a:off x="272" y="387"/>
              <a:ext cx="20" cy="5"/>
            </a:xfrm>
            <a:prstGeom prst="line">
              <a:avLst/>
            </a:prstGeom>
            <a:noFill/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6" name="Line 165"/>
            <p:cNvSpPr>
              <a:spLocks noChangeShapeType="1"/>
            </p:cNvSpPr>
            <p:nvPr/>
          </p:nvSpPr>
          <p:spPr bwMode="auto">
            <a:xfrm flipH="1" flipV="1">
              <a:off x="141" y="361"/>
              <a:ext cx="32" cy="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7" name="Line 166"/>
            <p:cNvSpPr>
              <a:spLocks noChangeShapeType="1"/>
            </p:cNvSpPr>
            <p:nvPr/>
          </p:nvSpPr>
          <p:spPr bwMode="auto">
            <a:xfrm flipH="1">
              <a:off x="102" y="365"/>
              <a:ext cx="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48" name="未知"/>
            <p:cNvSpPr/>
            <p:nvPr/>
          </p:nvSpPr>
          <p:spPr bwMode="auto">
            <a:xfrm>
              <a:off x="106" y="367"/>
              <a:ext cx="63" cy="29"/>
            </a:xfrm>
            <a:custGeom>
              <a:avLst/>
              <a:gdLst>
                <a:gd name="T0" fmla="*/ 0 w 63"/>
                <a:gd name="T1" fmla="*/ 0 h 29"/>
                <a:gd name="T2" fmla="*/ 62 w 63"/>
                <a:gd name="T3" fmla="*/ 0 h 29"/>
                <a:gd name="T4" fmla="*/ 62 w 63"/>
                <a:gd name="T5" fmla="*/ 23 h 29"/>
                <a:gd name="T6" fmla="*/ 56 w 63"/>
                <a:gd name="T7" fmla="*/ 25 h 29"/>
                <a:gd name="T8" fmla="*/ 50 w 63"/>
                <a:gd name="T9" fmla="*/ 27 h 29"/>
                <a:gd name="T10" fmla="*/ 44 w 63"/>
                <a:gd name="T11" fmla="*/ 27 h 29"/>
                <a:gd name="T12" fmla="*/ 38 w 63"/>
                <a:gd name="T13" fmla="*/ 28 h 29"/>
                <a:gd name="T14" fmla="*/ 32 w 63"/>
                <a:gd name="T15" fmla="*/ 28 h 29"/>
                <a:gd name="T16" fmla="*/ 26 w 63"/>
                <a:gd name="T17" fmla="*/ 28 h 29"/>
                <a:gd name="T18" fmla="*/ 20 w 63"/>
                <a:gd name="T19" fmla="*/ 28 h 29"/>
                <a:gd name="T20" fmla="*/ 14 w 63"/>
                <a:gd name="T21" fmla="*/ 27 h 29"/>
                <a:gd name="T22" fmla="*/ 8 w 63"/>
                <a:gd name="T23" fmla="*/ 25 h 29"/>
                <a:gd name="T24" fmla="*/ 2 w 63"/>
                <a:gd name="T25" fmla="*/ 23 h 29"/>
                <a:gd name="T26" fmla="*/ 0 w 63"/>
                <a:gd name="T27" fmla="*/ 0 h 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3"/>
                <a:gd name="T43" fmla="*/ 0 h 29"/>
                <a:gd name="T44" fmla="*/ 63 w 63"/>
                <a:gd name="T45" fmla="*/ 29 h 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3" h="29">
                  <a:moveTo>
                    <a:pt x="0" y="0"/>
                  </a:moveTo>
                  <a:lnTo>
                    <a:pt x="62" y="0"/>
                  </a:lnTo>
                  <a:lnTo>
                    <a:pt x="62" y="23"/>
                  </a:lnTo>
                  <a:lnTo>
                    <a:pt x="56" y="25"/>
                  </a:lnTo>
                  <a:lnTo>
                    <a:pt x="50" y="27"/>
                  </a:lnTo>
                  <a:lnTo>
                    <a:pt x="44" y="27"/>
                  </a:lnTo>
                  <a:lnTo>
                    <a:pt x="38" y="28"/>
                  </a:lnTo>
                  <a:lnTo>
                    <a:pt x="32" y="28"/>
                  </a:lnTo>
                  <a:lnTo>
                    <a:pt x="26" y="28"/>
                  </a:lnTo>
                  <a:lnTo>
                    <a:pt x="20" y="28"/>
                  </a:lnTo>
                  <a:lnTo>
                    <a:pt x="14" y="27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C4C4C4"/>
                </a:gs>
                <a:gs pos="100000">
                  <a:srgbClr val="DADADA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Group 168"/>
            <p:cNvGrpSpPr/>
            <p:nvPr/>
          </p:nvGrpSpPr>
          <p:grpSpPr bwMode="auto">
            <a:xfrm>
              <a:off x="99" y="443"/>
              <a:ext cx="79" cy="62"/>
              <a:chOff x="0" y="0"/>
              <a:chExt cx="79" cy="62"/>
            </a:xfrm>
          </p:grpSpPr>
          <p:sp>
            <p:nvSpPr>
              <p:cNvPr id="11363" name="未知"/>
              <p:cNvSpPr/>
              <p:nvPr/>
            </p:nvSpPr>
            <p:spPr bwMode="auto">
              <a:xfrm>
                <a:off x="0" y="0"/>
                <a:ext cx="79" cy="62"/>
              </a:xfrm>
              <a:custGeom>
                <a:avLst/>
                <a:gdLst>
                  <a:gd name="T0" fmla="*/ 78 w 79"/>
                  <a:gd name="T1" fmla="*/ 48 h 62"/>
                  <a:gd name="T2" fmla="*/ 56 w 79"/>
                  <a:gd name="T3" fmla="*/ 61 h 62"/>
                  <a:gd name="T4" fmla="*/ 20 w 79"/>
                  <a:gd name="T5" fmla="*/ 61 h 62"/>
                  <a:gd name="T6" fmla="*/ 0 w 79"/>
                  <a:gd name="T7" fmla="*/ 50 h 62"/>
                  <a:gd name="T8" fmla="*/ 0 w 79"/>
                  <a:gd name="T9" fmla="*/ 9 h 62"/>
                  <a:gd name="T10" fmla="*/ 22 w 79"/>
                  <a:gd name="T11" fmla="*/ 0 h 62"/>
                  <a:gd name="T12" fmla="*/ 60 w 79"/>
                  <a:gd name="T13" fmla="*/ 0 h 62"/>
                  <a:gd name="T14" fmla="*/ 76 w 79"/>
                  <a:gd name="T15" fmla="*/ 8 h 62"/>
                  <a:gd name="T16" fmla="*/ 78 w 79"/>
                  <a:gd name="T17" fmla="*/ 48 h 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9"/>
                  <a:gd name="T28" fmla="*/ 0 h 62"/>
                  <a:gd name="T29" fmla="*/ 79 w 79"/>
                  <a:gd name="T30" fmla="*/ 62 h 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9" h="62">
                    <a:moveTo>
                      <a:pt x="78" y="48"/>
                    </a:moveTo>
                    <a:lnTo>
                      <a:pt x="56" y="61"/>
                    </a:lnTo>
                    <a:lnTo>
                      <a:pt x="20" y="61"/>
                    </a:lnTo>
                    <a:lnTo>
                      <a:pt x="0" y="50"/>
                    </a:lnTo>
                    <a:lnTo>
                      <a:pt x="0" y="9"/>
                    </a:lnTo>
                    <a:lnTo>
                      <a:pt x="22" y="0"/>
                    </a:lnTo>
                    <a:lnTo>
                      <a:pt x="60" y="0"/>
                    </a:lnTo>
                    <a:lnTo>
                      <a:pt x="76" y="8"/>
                    </a:lnTo>
                    <a:lnTo>
                      <a:pt x="78" y="48"/>
                    </a:lnTo>
                  </a:path>
                </a:pathLst>
              </a:custGeom>
              <a:gradFill rotWithShape="0">
                <a:gsLst>
                  <a:gs pos="0">
                    <a:srgbClr val="C4C4C4"/>
                  </a:gs>
                  <a:gs pos="100000">
                    <a:srgbClr val="DADADA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4" name="Line 170"/>
              <p:cNvSpPr>
                <a:spLocks noChangeShapeType="1"/>
              </p:cNvSpPr>
              <p:nvPr/>
            </p:nvSpPr>
            <p:spPr bwMode="auto">
              <a:xfrm>
                <a:off x="0" y="6"/>
                <a:ext cx="23" cy="9"/>
              </a:xfrm>
              <a:prstGeom prst="line">
                <a:avLst/>
              </a:prstGeom>
              <a:noFill/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5" name="Line 171"/>
              <p:cNvSpPr>
                <a:spLocks noChangeShapeType="1"/>
              </p:cNvSpPr>
              <p:nvPr/>
            </p:nvSpPr>
            <p:spPr bwMode="auto">
              <a:xfrm flipH="1">
                <a:off x="52" y="4"/>
                <a:ext cx="19" cy="11"/>
              </a:xfrm>
              <a:prstGeom prst="line">
                <a:avLst/>
              </a:prstGeom>
              <a:noFill/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6" name="Line 172"/>
              <p:cNvSpPr>
                <a:spLocks noChangeShapeType="1"/>
              </p:cNvSpPr>
              <p:nvPr/>
            </p:nvSpPr>
            <p:spPr bwMode="auto">
              <a:xfrm>
                <a:off x="23" y="16"/>
                <a:ext cx="29" cy="0"/>
              </a:xfrm>
              <a:prstGeom prst="line">
                <a:avLst/>
              </a:prstGeom>
              <a:noFill/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" name="Line 173"/>
              <p:cNvSpPr>
                <a:spLocks noChangeShapeType="1"/>
              </p:cNvSpPr>
              <p:nvPr/>
            </p:nvSpPr>
            <p:spPr bwMode="auto">
              <a:xfrm>
                <a:off x="20" y="16"/>
                <a:ext cx="0" cy="38"/>
              </a:xfrm>
              <a:prstGeom prst="line">
                <a:avLst/>
              </a:prstGeom>
              <a:noFill/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8" name="Line 174"/>
              <p:cNvSpPr>
                <a:spLocks noChangeShapeType="1"/>
              </p:cNvSpPr>
              <p:nvPr/>
            </p:nvSpPr>
            <p:spPr bwMode="auto">
              <a:xfrm>
                <a:off x="50" y="16"/>
                <a:ext cx="0" cy="43"/>
              </a:xfrm>
              <a:prstGeom prst="line">
                <a:avLst/>
              </a:prstGeom>
              <a:noFill/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50" name="未知"/>
            <p:cNvSpPr/>
            <p:nvPr/>
          </p:nvSpPr>
          <p:spPr bwMode="auto">
            <a:xfrm>
              <a:off x="117" y="395"/>
              <a:ext cx="43" cy="53"/>
            </a:xfrm>
            <a:custGeom>
              <a:avLst/>
              <a:gdLst>
                <a:gd name="T0" fmla="*/ 0 w 43"/>
                <a:gd name="T1" fmla="*/ 0 h 53"/>
                <a:gd name="T2" fmla="*/ 0 w 43"/>
                <a:gd name="T3" fmla="*/ 52 h 53"/>
                <a:gd name="T4" fmla="*/ 42 w 43"/>
                <a:gd name="T5" fmla="*/ 52 h 53"/>
                <a:gd name="T6" fmla="*/ 42 w 43"/>
                <a:gd name="T7" fmla="*/ 0 h 53"/>
                <a:gd name="T8" fmla="*/ 0 w 4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3"/>
                <a:gd name="T17" fmla="*/ 43 w 43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3">
                  <a:moveTo>
                    <a:pt x="0" y="0"/>
                  </a:moveTo>
                  <a:lnTo>
                    <a:pt x="0" y="52"/>
                  </a:lnTo>
                  <a:lnTo>
                    <a:pt x="42" y="52"/>
                  </a:lnTo>
                  <a:lnTo>
                    <a:pt x="42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C4C4C4"/>
                </a:gs>
                <a:gs pos="100000">
                  <a:srgbClr val="DADADA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" name="Group 176"/>
            <p:cNvGrpSpPr/>
            <p:nvPr/>
          </p:nvGrpSpPr>
          <p:grpSpPr bwMode="auto">
            <a:xfrm>
              <a:off x="47" y="284"/>
              <a:ext cx="126" cy="91"/>
              <a:chOff x="0" y="0"/>
              <a:chExt cx="126" cy="91"/>
            </a:xfrm>
          </p:grpSpPr>
          <p:sp>
            <p:nvSpPr>
              <p:cNvPr id="11361" name="Oval 177"/>
              <p:cNvSpPr>
                <a:spLocks noChangeArrowheads="1"/>
              </p:cNvSpPr>
              <p:nvPr/>
            </p:nvSpPr>
            <p:spPr bwMode="auto">
              <a:xfrm>
                <a:off x="16" y="0"/>
                <a:ext cx="110" cy="80"/>
              </a:xfrm>
              <a:prstGeom prst="ellipse">
                <a:avLst/>
              </a:pr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2" name="Oval 178"/>
              <p:cNvSpPr>
                <a:spLocks noChangeArrowheads="1"/>
              </p:cNvSpPr>
              <p:nvPr/>
            </p:nvSpPr>
            <p:spPr bwMode="auto">
              <a:xfrm>
                <a:off x="0" y="11"/>
                <a:ext cx="109" cy="80"/>
              </a:xfrm>
              <a:prstGeom prst="ellipse">
                <a:avLst/>
              </a:prstGeom>
              <a:gradFill rotWithShape="0">
                <a:gsLst>
                  <a:gs pos="0">
                    <a:srgbClr val="DADADA"/>
                  </a:gs>
                  <a:gs pos="100000">
                    <a:srgbClr val="AEAEAE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" name="Group 179"/>
            <p:cNvGrpSpPr/>
            <p:nvPr/>
          </p:nvGrpSpPr>
          <p:grpSpPr bwMode="auto">
            <a:xfrm>
              <a:off x="167" y="304"/>
              <a:ext cx="127" cy="91"/>
              <a:chOff x="0" y="0"/>
              <a:chExt cx="127" cy="91"/>
            </a:xfrm>
          </p:grpSpPr>
          <p:sp>
            <p:nvSpPr>
              <p:cNvPr id="11359" name="Oval 180"/>
              <p:cNvSpPr>
                <a:spLocks noChangeArrowheads="1"/>
              </p:cNvSpPr>
              <p:nvPr/>
            </p:nvSpPr>
            <p:spPr bwMode="auto">
              <a:xfrm>
                <a:off x="16" y="0"/>
                <a:ext cx="111" cy="80"/>
              </a:xfrm>
              <a:prstGeom prst="ellipse">
                <a:avLst/>
              </a:pr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0" name="Oval 181"/>
              <p:cNvSpPr>
                <a:spLocks noChangeArrowheads="1"/>
              </p:cNvSpPr>
              <p:nvPr/>
            </p:nvSpPr>
            <p:spPr bwMode="auto">
              <a:xfrm>
                <a:off x="0" y="11"/>
                <a:ext cx="109" cy="80"/>
              </a:xfrm>
              <a:prstGeom prst="ellipse">
                <a:avLst/>
              </a:prstGeom>
              <a:gradFill rotWithShape="0">
                <a:gsLst>
                  <a:gs pos="0">
                    <a:srgbClr val="DADADA"/>
                  </a:gs>
                  <a:gs pos="100000">
                    <a:srgbClr val="AEAEAE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" name="Group 182"/>
            <p:cNvGrpSpPr/>
            <p:nvPr/>
          </p:nvGrpSpPr>
          <p:grpSpPr bwMode="auto">
            <a:xfrm>
              <a:off x="281" y="328"/>
              <a:ext cx="127" cy="91"/>
              <a:chOff x="0" y="0"/>
              <a:chExt cx="127" cy="91"/>
            </a:xfrm>
          </p:grpSpPr>
          <p:sp>
            <p:nvSpPr>
              <p:cNvPr id="11357" name="Oval 183"/>
              <p:cNvSpPr>
                <a:spLocks noChangeArrowheads="1"/>
              </p:cNvSpPr>
              <p:nvPr/>
            </p:nvSpPr>
            <p:spPr bwMode="auto">
              <a:xfrm>
                <a:off x="19" y="0"/>
                <a:ext cx="108" cy="80"/>
              </a:xfrm>
              <a:prstGeom prst="ellipse">
                <a:avLst/>
              </a:prstGeom>
              <a:gradFill rotWithShape="0">
                <a:gsLst>
                  <a:gs pos="0">
                    <a:srgbClr val="DADADA"/>
                  </a:gs>
                  <a:gs pos="100000">
                    <a:srgbClr val="838383"/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8" name="Oval 184"/>
              <p:cNvSpPr>
                <a:spLocks noChangeArrowheads="1"/>
              </p:cNvSpPr>
              <p:nvPr/>
            </p:nvSpPr>
            <p:spPr bwMode="auto">
              <a:xfrm>
                <a:off x="0" y="10"/>
                <a:ext cx="111" cy="81"/>
              </a:xfrm>
              <a:prstGeom prst="ellipse">
                <a:avLst/>
              </a:prstGeom>
              <a:gradFill rotWithShape="0">
                <a:gsLst>
                  <a:gs pos="0">
                    <a:srgbClr val="DADADA"/>
                  </a:gs>
                  <a:gs pos="100000">
                    <a:srgbClr val="AEAEAE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54" name="Line 185"/>
            <p:cNvSpPr>
              <a:spLocks noChangeShapeType="1"/>
            </p:cNvSpPr>
            <p:nvPr/>
          </p:nvSpPr>
          <p:spPr bwMode="auto">
            <a:xfrm flipV="1">
              <a:off x="82" y="318"/>
              <a:ext cx="33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5" name="Line 186"/>
            <p:cNvSpPr>
              <a:spLocks noChangeShapeType="1"/>
            </p:cNvSpPr>
            <p:nvPr/>
          </p:nvSpPr>
          <p:spPr bwMode="auto">
            <a:xfrm flipV="1">
              <a:off x="207" y="336"/>
              <a:ext cx="34" cy="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56" name="Line 187"/>
            <p:cNvSpPr>
              <a:spLocks noChangeShapeType="1"/>
            </p:cNvSpPr>
            <p:nvPr/>
          </p:nvSpPr>
          <p:spPr bwMode="auto">
            <a:xfrm flipV="1">
              <a:off x="327" y="357"/>
              <a:ext cx="35" cy="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" name="Group 188"/>
          <p:cNvGrpSpPr/>
          <p:nvPr/>
        </p:nvGrpSpPr>
        <p:grpSpPr bwMode="auto">
          <a:xfrm>
            <a:off x="6189345" y="5070475"/>
            <a:ext cx="1081405" cy="690245"/>
            <a:chOff x="0" y="0"/>
            <a:chExt cx="708" cy="450"/>
          </a:xfrm>
        </p:grpSpPr>
        <p:sp>
          <p:nvSpPr>
            <p:cNvPr id="11302" name="Rectangle 189"/>
            <p:cNvSpPr>
              <a:spLocks noChangeArrowheads="1"/>
            </p:cNvSpPr>
            <p:nvPr/>
          </p:nvSpPr>
          <p:spPr bwMode="auto">
            <a:xfrm>
              <a:off x="446" y="118"/>
              <a:ext cx="48" cy="38"/>
            </a:xfrm>
            <a:prstGeom prst="rect">
              <a:avLst/>
            </a:prstGeom>
            <a:gradFill rotWithShape="0">
              <a:gsLst>
                <a:gs pos="0">
                  <a:srgbClr val="989898"/>
                </a:gs>
                <a:gs pos="50000">
                  <a:srgbClr val="DADADA"/>
                </a:gs>
                <a:gs pos="100000">
                  <a:srgbClr val="989898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3" name="Rectangle 190"/>
            <p:cNvSpPr>
              <a:spLocks noChangeArrowheads="1"/>
            </p:cNvSpPr>
            <p:nvPr/>
          </p:nvSpPr>
          <p:spPr bwMode="auto">
            <a:xfrm>
              <a:off x="289" y="214"/>
              <a:ext cx="131" cy="4"/>
            </a:xfrm>
            <a:prstGeom prst="rect">
              <a:avLst/>
            </a:prstGeom>
            <a:solidFill>
              <a:srgbClr val="8BDBF5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4" name="未知"/>
            <p:cNvSpPr/>
            <p:nvPr/>
          </p:nvSpPr>
          <p:spPr bwMode="auto">
            <a:xfrm>
              <a:off x="305" y="176"/>
              <a:ext cx="101" cy="36"/>
            </a:xfrm>
            <a:custGeom>
              <a:avLst/>
              <a:gdLst>
                <a:gd name="T0" fmla="*/ 0 w 101"/>
                <a:gd name="T1" fmla="*/ 35 h 36"/>
                <a:gd name="T2" fmla="*/ 0 w 101"/>
                <a:gd name="T3" fmla="*/ 10 h 36"/>
                <a:gd name="T4" fmla="*/ 23 w 101"/>
                <a:gd name="T5" fmla="*/ 1 h 36"/>
                <a:gd name="T6" fmla="*/ 98 w 101"/>
                <a:gd name="T7" fmla="*/ 0 h 36"/>
                <a:gd name="T8" fmla="*/ 100 w 101"/>
                <a:gd name="T9" fmla="*/ 35 h 36"/>
                <a:gd name="T10" fmla="*/ 0 w 101"/>
                <a:gd name="T11" fmla="*/ 35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1"/>
                <a:gd name="T19" fmla="*/ 0 h 36"/>
                <a:gd name="T20" fmla="*/ 101 w 101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1" h="36">
                  <a:moveTo>
                    <a:pt x="0" y="35"/>
                  </a:moveTo>
                  <a:lnTo>
                    <a:pt x="0" y="10"/>
                  </a:lnTo>
                  <a:lnTo>
                    <a:pt x="23" y="1"/>
                  </a:lnTo>
                  <a:lnTo>
                    <a:pt x="98" y="0"/>
                  </a:lnTo>
                  <a:lnTo>
                    <a:pt x="100" y="35"/>
                  </a:lnTo>
                  <a:lnTo>
                    <a:pt x="0" y="35"/>
                  </a:lnTo>
                </a:path>
              </a:pathLst>
            </a:custGeom>
            <a:solidFill>
              <a:srgbClr val="8BDBF5"/>
            </a:soli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未知"/>
            <p:cNvSpPr/>
            <p:nvPr/>
          </p:nvSpPr>
          <p:spPr bwMode="auto">
            <a:xfrm>
              <a:off x="264" y="234"/>
              <a:ext cx="184" cy="81"/>
            </a:xfrm>
            <a:custGeom>
              <a:avLst/>
              <a:gdLst>
                <a:gd name="T0" fmla="*/ 0 w 184"/>
                <a:gd name="T1" fmla="*/ 76 h 81"/>
                <a:gd name="T2" fmla="*/ 27 w 184"/>
                <a:gd name="T3" fmla="*/ 0 h 81"/>
                <a:gd name="T4" fmla="*/ 153 w 184"/>
                <a:gd name="T5" fmla="*/ 0 h 81"/>
                <a:gd name="T6" fmla="*/ 183 w 184"/>
                <a:gd name="T7" fmla="*/ 80 h 81"/>
                <a:gd name="T8" fmla="*/ 0 w 184"/>
                <a:gd name="T9" fmla="*/ 76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81"/>
                <a:gd name="T17" fmla="*/ 184 w 184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81">
                  <a:moveTo>
                    <a:pt x="0" y="76"/>
                  </a:moveTo>
                  <a:lnTo>
                    <a:pt x="27" y="0"/>
                  </a:lnTo>
                  <a:lnTo>
                    <a:pt x="153" y="0"/>
                  </a:lnTo>
                  <a:lnTo>
                    <a:pt x="183" y="80"/>
                  </a:lnTo>
                  <a:lnTo>
                    <a:pt x="0" y="76"/>
                  </a:lnTo>
                </a:path>
              </a:pathLst>
            </a:custGeom>
            <a:gradFill rotWithShape="0">
              <a:gsLst>
                <a:gs pos="0">
                  <a:srgbClr val="C4C4C4"/>
                </a:gs>
                <a:gs pos="50000">
                  <a:srgbClr val="DADADA"/>
                </a:gs>
                <a:gs pos="100000">
                  <a:srgbClr val="C4C4C4"/>
                </a:gs>
              </a:gsLst>
              <a:lin ang="0" scaled="1"/>
            </a:gra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Rectangle 193"/>
            <p:cNvSpPr>
              <a:spLocks noChangeArrowheads="1"/>
            </p:cNvSpPr>
            <p:nvPr/>
          </p:nvSpPr>
          <p:spPr bwMode="auto">
            <a:xfrm>
              <a:off x="53" y="347"/>
              <a:ext cx="56" cy="44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7" name="Rectangle 194"/>
            <p:cNvSpPr>
              <a:spLocks noChangeArrowheads="1"/>
            </p:cNvSpPr>
            <p:nvPr/>
          </p:nvSpPr>
          <p:spPr bwMode="auto">
            <a:xfrm>
              <a:off x="107" y="314"/>
              <a:ext cx="496" cy="107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8" name="AutoShape 195"/>
            <p:cNvSpPr>
              <a:spLocks noChangeArrowheads="1"/>
            </p:cNvSpPr>
            <p:nvPr/>
          </p:nvSpPr>
          <p:spPr bwMode="auto">
            <a:xfrm>
              <a:off x="151" y="351"/>
              <a:ext cx="409" cy="35"/>
            </a:xfrm>
            <a:prstGeom prst="roundRect">
              <a:avLst>
                <a:gd name="adj" fmla="val 12495"/>
              </a:avLst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9" name="Rectangle 196"/>
            <p:cNvSpPr>
              <a:spLocks noChangeArrowheads="1"/>
            </p:cNvSpPr>
            <p:nvPr/>
          </p:nvSpPr>
          <p:spPr bwMode="auto">
            <a:xfrm>
              <a:off x="0" y="323"/>
              <a:ext cx="5" cy="92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0" name="Rectangle 197"/>
            <p:cNvSpPr>
              <a:spLocks noChangeArrowheads="1"/>
            </p:cNvSpPr>
            <p:nvPr/>
          </p:nvSpPr>
          <p:spPr bwMode="auto">
            <a:xfrm>
              <a:off x="8" y="288"/>
              <a:ext cx="13" cy="161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1" name="未知"/>
            <p:cNvSpPr/>
            <p:nvPr/>
          </p:nvSpPr>
          <p:spPr bwMode="auto">
            <a:xfrm>
              <a:off x="27" y="333"/>
              <a:ext cx="22" cy="74"/>
            </a:xfrm>
            <a:custGeom>
              <a:avLst/>
              <a:gdLst>
                <a:gd name="T0" fmla="*/ 0 w 22"/>
                <a:gd name="T1" fmla="*/ 0 h 74"/>
                <a:gd name="T2" fmla="*/ 0 w 22"/>
                <a:gd name="T3" fmla="*/ 73 h 74"/>
                <a:gd name="T4" fmla="*/ 21 w 22"/>
                <a:gd name="T5" fmla="*/ 63 h 74"/>
                <a:gd name="T6" fmla="*/ 21 w 22"/>
                <a:gd name="T7" fmla="*/ 11 h 74"/>
                <a:gd name="T8" fmla="*/ 0 w 22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74"/>
                <a:gd name="T17" fmla="*/ 22 w 22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74">
                  <a:moveTo>
                    <a:pt x="0" y="0"/>
                  </a:moveTo>
                  <a:lnTo>
                    <a:pt x="0" y="73"/>
                  </a:lnTo>
                  <a:lnTo>
                    <a:pt x="21" y="63"/>
                  </a:lnTo>
                  <a:lnTo>
                    <a:pt x="21" y="11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Rectangle 199"/>
            <p:cNvSpPr>
              <a:spLocks noChangeArrowheads="1"/>
            </p:cNvSpPr>
            <p:nvPr/>
          </p:nvSpPr>
          <p:spPr bwMode="auto">
            <a:xfrm>
              <a:off x="89" y="316"/>
              <a:ext cx="11" cy="19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3" name="Rectangle 200"/>
            <p:cNvSpPr>
              <a:spLocks noChangeArrowheads="1"/>
            </p:cNvSpPr>
            <p:nvPr/>
          </p:nvSpPr>
          <p:spPr bwMode="auto">
            <a:xfrm>
              <a:off x="88" y="403"/>
              <a:ext cx="11" cy="18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4" name="Oval 201"/>
            <p:cNvSpPr>
              <a:spLocks noChangeArrowheads="1"/>
            </p:cNvSpPr>
            <p:nvPr/>
          </p:nvSpPr>
          <p:spPr bwMode="auto">
            <a:xfrm>
              <a:off x="178" y="356"/>
              <a:ext cx="25" cy="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5" name="Oval 202"/>
            <p:cNvSpPr>
              <a:spLocks noChangeArrowheads="1"/>
            </p:cNvSpPr>
            <p:nvPr/>
          </p:nvSpPr>
          <p:spPr bwMode="auto">
            <a:xfrm>
              <a:off x="508" y="355"/>
              <a:ext cx="25" cy="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6" name="Oval 203"/>
            <p:cNvSpPr>
              <a:spLocks noChangeArrowheads="1"/>
            </p:cNvSpPr>
            <p:nvPr/>
          </p:nvSpPr>
          <p:spPr bwMode="auto">
            <a:xfrm>
              <a:off x="344" y="358"/>
              <a:ext cx="25" cy="2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7" name="Rectangle 204"/>
            <p:cNvSpPr>
              <a:spLocks noChangeArrowheads="1"/>
            </p:cNvSpPr>
            <p:nvPr/>
          </p:nvSpPr>
          <p:spPr bwMode="auto">
            <a:xfrm>
              <a:off x="610" y="316"/>
              <a:ext cx="10" cy="19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8" name="Rectangle 205"/>
            <p:cNvSpPr>
              <a:spLocks noChangeArrowheads="1"/>
            </p:cNvSpPr>
            <p:nvPr/>
          </p:nvSpPr>
          <p:spPr bwMode="auto">
            <a:xfrm>
              <a:off x="608" y="403"/>
              <a:ext cx="11" cy="19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9" name="Rectangle 206"/>
            <p:cNvSpPr>
              <a:spLocks noChangeArrowheads="1"/>
            </p:cNvSpPr>
            <p:nvPr/>
          </p:nvSpPr>
          <p:spPr bwMode="auto">
            <a:xfrm>
              <a:off x="610" y="346"/>
              <a:ext cx="49" cy="45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0" name="未知"/>
            <p:cNvSpPr/>
            <p:nvPr/>
          </p:nvSpPr>
          <p:spPr bwMode="auto">
            <a:xfrm>
              <a:off x="662" y="332"/>
              <a:ext cx="24" cy="73"/>
            </a:xfrm>
            <a:custGeom>
              <a:avLst/>
              <a:gdLst>
                <a:gd name="T0" fmla="*/ 23 w 24"/>
                <a:gd name="T1" fmla="*/ 72 h 73"/>
                <a:gd name="T2" fmla="*/ 23 w 24"/>
                <a:gd name="T3" fmla="*/ 0 h 73"/>
                <a:gd name="T4" fmla="*/ 0 w 24"/>
                <a:gd name="T5" fmla="*/ 10 h 73"/>
                <a:gd name="T6" fmla="*/ 0 w 24"/>
                <a:gd name="T7" fmla="*/ 62 h 73"/>
                <a:gd name="T8" fmla="*/ 23 w 24"/>
                <a:gd name="T9" fmla="*/ 72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73"/>
                <a:gd name="T17" fmla="*/ 24 w 24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73">
                  <a:moveTo>
                    <a:pt x="23" y="72"/>
                  </a:moveTo>
                  <a:lnTo>
                    <a:pt x="23" y="0"/>
                  </a:lnTo>
                  <a:lnTo>
                    <a:pt x="0" y="10"/>
                  </a:lnTo>
                  <a:lnTo>
                    <a:pt x="0" y="62"/>
                  </a:lnTo>
                  <a:lnTo>
                    <a:pt x="23" y="72"/>
                  </a:lnTo>
                </a:path>
              </a:pathLst>
            </a:cu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Rectangle 208"/>
            <p:cNvSpPr>
              <a:spLocks noChangeArrowheads="1"/>
            </p:cNvSpPr>
            <p:nvPr/>
          </p:nvSpPr>
          <p:spPr bwMode="auto">
            <a:xfrm>
              <a:off x="703" y="324"/>
              <a:ext cx="5" cy="92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2" name="Rectangle 209"/>
            <p:cNvSpPr>
              <a:spLocks noChangeArrowheads="1"/>
            </p:cNvSpPr>
            <p:nvPr/>
          </p:nvSpPr>
          <p:spPr bwMode="auto">
            <a:xfrm>
              <a:off x="689" y="289"/>
              <a:ext cx="11" cy="161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AEAEAE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3" name="Rectangle 210"/>
            <p:cNvSpPr>
              <a:spLocks noChangeArrowheads="1"/>
            </p:cNvSpPr>
            <p:nvPr/>
          </p:nvSpPr>
          <p:spPr bwMode="auto">
            <a:xfrm>
              <a:off x="287" y="228"/>
              <a:ext cx="138" cy="2"/>
            </a:xfrm>
            <a:prstGeom prst="rect">
              <a:avLst/>
            </a:prstGeom>
            <a:gradFill rotWithShape="0">
              <a:gsLst>
                <a:gs pos="0">
                  <a:srgbClr val="C4C4C4"/>
                </a:gs>
                <a:gs pos="50000">
                  <a:srgbClr val="DADADA"/>
                </a:gs>
                <a:gs pos="100000">
                  <a:srgbClr val="C4C4C4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4" name="Rectangle 211"/>
            <p:cNvSpPr>
              <a:spLocks noChangeArrowheads="1"/>
            </p:cNvSpPr>
            <p:nvPr/>
          </p:nvSpPr>
          <p:spPr bwMode="auto">
            <a:xfrm>
              <a:off x="447" y="26"/>
              <a:ext cx="50" cy="36"/>
            </a:xfrm>
            <a:prstGeom prst="rect">
              <a:avLst/>
            </a:prstGeom>
            <a:gradFill rotWithShape="0">
              <a:gsLst>
                <a:gs pos="0">
                  <a:srgbClr val="989898"/>
                </a:gs>
                <a:gs pos="50000">
                  <a:srgbClr val="DADADA"/>
                </a:gs>
                <a:gs pos="100000">
                  <a:srgbClr val="989898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5" name="Rectangle 212"/>
            <p:cNvSpPr>
              <a:spLocks noChangeArrowheads="1"/>
            </p:cNvSpPr>
            <p:nvPr/>
          </p:nvSpPr>
          <p:spPr bwMode="auto">
            <a:xfrm>
              <a:off x="240" y="0"/>
              <a:ext cx="113" cy="183"/>
            </a:xfrm>
            <a:prstGeom prst="rect">
              <a:avLst/>
            </a:prstGeom>
            <a:solidFill>
              <a:srgbClr val="8BDBF5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6" name="Oval 213"/>
            <p:cNvSpPr>
              <a:spLocks noChangeArrowheads="1"/>
            </p:cNvSpPr>
            <p:nvPr/>
          </p:nvSpPr>
          <p:spPr bwMode="auto">
            <a:xfrm>
              <a:off x="263" y="0"/>
              <a:ext cx="202" cy="182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7" name="Oval 214"/>
            <p:cNvSpPr>
              <a:spLocks noChangeArrowheads="1"/>
            </p:cNvSpPr>
            <p:nvPr/>
          </p:nvSpPr>
          <p:spPr bwMode="auto">
            <a:xfrm>
              <a:off x="302" y="35"/>
              <a:ext cx="122" cy="116"/>
            </a:xfrm>
            <a:prstGeom prst="ellipse">
              <a:avLst/>
            </a:prstGeom>
            <a:solidFill>
              <a:srgbClr val="91919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8" name="AutoShape 215"/>
            <p:cNvSpPr>
              <a:spLocks noChangeArrowheads="1"/>
            </p:cNvSpPr>
            <p:nvPr/>
          </p:nvSpPr>
          <p:spPr bwMode="auto">
            <a:xfrm>
              <a:off x="314" y="70"/>
              <a:ext cx="98" cy="27"/>
            </a:xfrm>
            <a:prstGeom prst="roundRect">
              <a:avLst>
                <a:gd name="adj" fmla="val 12495"/>
              </a:avLst>
            </a:prstGeom>
            <a:solidFill>
              <a:srgbClr val="00FF00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29" name="AutoShape 216"/>
            <p:cNvSpPr>
              <a:spLocks noChangeArrowheads="1"/>
            </p:cNvSpPr>
            <p:nvPr/>
          </p:nvSpPr>
          <p:spPr bwMode="auto">
            <a:xfrm>
              <a:off x="355" y="107"/>
              <a:ext cx="18" cy="19"/>
            </a:xfrm>
            <a:prstGeom prst="roundRect">
              <a:avLst>
                <a:gd name="adj" fmla="val 12495"/>
              </a:avLst>
            </a:prstGeom>
            <a:solidFill>
              <a:srgbClr val="8CF4EA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0" name="AutoShape 217"/>
            <p:cNvSpPr>
              <a:spLocks noChangeArrowheads="1"/>
            </p:cNvSpPr>
            <p:nvPr/>
          </p:nvSpPr>
          <p:spPr bwMode="auto">
            <a:xfrm>
              <a:off x="384" y="107"/>
              <a:ext cx="18" cy="19"/>
            </a:xfrm>
            <a:prstGeom prst="roundRect">
              <a:avLst>
                <a:gd name="adj" fmla="val 12495"/>
              </a:avLst>
            </a:prstGeom>
            <a:solidFill>
              <a:srgbClr val="8CF4EA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1" name="Rectangle 218"/>
            <p:cNvSpPr>
              <a:spLocks noChangeArrowheads="1"/>
            </p:cNvSpPr>
            <p:nvPr/>
          </p:nvSpPr>
          <p:spPr bwMode="auto">
            <a:xfrm>
              <a:off x="214" y="8"/>
              <a:ext cx="19" cy="170"/>
            </a:xfrm>
            <a:prstGeom prst="rect">
              <a:avLst/>
            </a:prstGeom>
            <a:gradFill rotWithShape="0">
              <a:gsLst>
                <a:gs pos="0">
                  <a:srgbClr val="989898"/>
                </a:gs>
                <a:gs pos="50000">
                  <a:srgbClr val="DADADA"/>
                </a:gs>
                <a:gs pos="100000">
                  <a:srgbClr val="989898"/>
                </a:gs>
              </a:gsLst>
              <a:lin ang="5400000" scaled="1"/>
            </a:gra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32" name="AutoShape 219"/>
            <p:cNvSpPr>
              <a:spLocks noChangeArrowheads="1"/>
            </p:cNvSpPr>
            <p:nvPr/>
          </p:nvSpPr>
          <p:spPr bwMode="auto">
            <a:xfrm>
              <a:off x="326" y="107"/>
              <a:ext cx="18" cy="19"/>
            </a:xfrm>
            <a:prstGeom prst="roundRect">
              <a:avLst>
                <a:gd name="adj" fmla="val 12495"/>
              </a:avLst>
            </a:prstGeom>
            <a:solidFill>
              <a:srgbClr val="8CF4EA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220"/>
          <p:cNvGrpSpPr/>
          <p:nvPr/>
        </p:nvGrpSpPr>
        <p:grpSpPr bwMode="auto">
          <a:xfrm>
            <a:off x="6828790" y="4076700"/>
            <a:ext cx="430530" cy="410210"/>
            <a:chOff x="0" y="0"/>
            <a:chExt cx="281" cy="267"/>
          </a:xfrm>
        </p:grpSpPr>
        <p:sp>
          <p:nvSpPr>
            <p:cNvPr id="11294" name="AutoShape 221"/>
            <p:cNvSpPr>
              <a:spLocks noChangeArrowheads="1"/>
            </p:cNvSpPr>
            <p:nvPr/>
          </p:nvSpPr>
          <p:spPr bwMode="auto">
            <a:xfrm>
              <a:off x="0" y="0"/>
              <a:ext cx="281" cy="267"/>
            </a:xfrm>
            <a:prstGeom prst="octagon">
              <a:avLst>
                <a:gd name="adj" fmla="val 29282"/>
              </a:avLst>
            </a:prstGeom>
            <a:solidFill>
              <a:srgbClr val="FAFD00"/>
            </a:solidFill>
            <a:ln w="254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" name="Group 222"/>
            <p:cNvGrpSpPr/>
            <p:nvPr/>
          </p:nvGrpSpPr>
          <p:grpSpPr bwMode="auto">
            <a:xfrm>
              <a:off x="31" y="49"/>
              <a:ext cx="98" cy="170"/>
              <a:chOff x="0" y="0"/>
              <a:chExt cx="98" cy="170"/>
            </a:xfrm>
          </p:grpSpPr>
          <p:sp>
            <p:nvSpPr>
              <p:cNvPr id="11299" name="Line 223"/>
              <p:cNvSpPr>
                <a:spLocks noChangeShapeType="1"/>
              </p:cNvSpPr>
              <p:nvPr/>
            </p:nvSpPr>
            <p:spPr bwMode="auto">
              <a:xfrm>
                <a:off x="34" y="86"/>
                <a:ext cx="0" cy="1"/>
              </a:xfrm>
              <a:prstGeom prst="line">
                <a:avLst/>
              </a:prstGeom>
              <a:noFill/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00" name="未知"/>
              <p:cNvSpPr/>
              <p:nvPr/>
            </p:nvSpPr>
            <p:spPr bwMode="auto">
              <a:xfrm>
                <a:off x="34" y="8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"/>
                  <a:gd name="T11" fmla="*/ 1 w 1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1" name="未知"/>
              <p:cNvSpPr/>
              <p:nvPr/>
            </p:nvSpPr>
            <p:spPr bwMode="auto">
              <a:xfrm>
                <a:off x="0" y="0"/>
                <a:ext cx="98" cy="170"/>
              </a:xfrm>
              <a:custGeom>
                <a:avLst/>
                <a:gdLst>
                  <a:gd name="T0" fmla="*/ 75 w 98"/>
                  <a:gd name="T1" fmla="*/ 75 h 170"/>
                  <a:gd name="T2" fmla="*/ 56 w 98"/>
                  <a:gd name="T3" fmla="*/ 75 h 170"/>
                  <a:gd name="T4" fmla="*/ 42 w 98"/>
                  <a:gd name="T5" fmla="*/ 73 h 170"/>
                  <a:gd name="T6" fmla="*/ 33 w 98"/>
                  <a:gd name="T7" fmla="*/ 69 h 170"/>
                  <a:gd name="T8" fmla="*/ 27 w 98"/>
                  <a:gd name="T9" fmla="*/ 63 h 170"/>
                  <a:gd name="T10" fmla="*/ 21 w 98"/>
                  <a:gd name="T11" fmla="*/ 51 h 170"/>
                  <a:gd name="T12" fmla="*/ 21 w 98"/>
                  <a:gd name="T13" fmla="*/ 40 h 170"/>
                  <a:gd name="T14" fmla="*/ 25 w 98"/>
                  <a:gd name="T15" fmla="*/ 30 h 170"/>
                  <a:gd name="T16" fmla="*/ 34 w 98"/>
                  <a:gd name="T17" fmla="*/ 22 h 170"/>
                  <a:gd name="T18" fmla="*/ 42 w 98"/>
                  <a:gd name="T19" fmla="*/ 19 h 170"/>
                  <a:gd name="T20" fmla="*/ 53 w 98"/>
                  <a:gd name="T21" fmla="*/ 16 h 170"/>
                  <a:gd name="T22" fmla="*/ 67 w 98"/>
                  <a:gd name="T23" fmla="*/ 17 h 170"/>
                  <a:gd name="T24" fmla="*/ 81 w 98"/>
                  <a:gd name="T25" fmla="*/ 24 h 170"/>
                  <a:gd name="T26" fmla="*/ 92 w 98"/>
                  <a:gd name="T27" fmla="*/ 9 h 170"/>
                  <a:gd name="T28" fmla="*/ 78 w 98"/>
                  <a:gd name="T29" fmla="*/ 3 h 170"/>
                  <a:gd name="T30" fmla="*/ 62 w 98"/>
                  <a:gd name="T31" fmla="*/ 0 h 170"/>
                  <a:gd name="T32" fmla="*/ 44 w 98"/>
                  <a:gd name="T33" fmla="*/ 1 h 170"/>
                  <a:gd name="T34" fmla="*/ 27 w 98"/>
                  <a:gd name="T35" fmla="*/ 7 h 170"/>
                  <a:gd name="T36" fmla="*/ 14 w 98"/>
                  <a:gd name="T37" fmla="*/ 16 h 170"/>
                  <a:gd name="T38" fmla="*/ 5 w 98"/>
                  <a:gd name="T39" fmla="*/ 27 h 170"/>
                  <a:gd name="T40" fmla="*/ 1 w 98"/>
                  <a:gd name="T41" fmla="*/ 41 h 170"/>
                  <a:gd name="T42" fmla="*/ 2 w 98"/>
                  <a:gd name="T43" fmla="*/ 58 h 170"/>
                  <a:gd name="T44" fmla="*/ 10 w 98"/>
                  <a:gd name="T45" fmla="*/ 71 h 170"/>
                  <a:gd name="T46" fmla="*/ 20 w 98"/>
                  <a:gd name="T47" fmla="*/ 80 h 170"/>
                  <a:gd name="T48" fmla="*/ 27 w 98"/>
                  <a:gd name="T49" fmla="*/ 84 h 170"/>
                  <a:gd name="T50" fmla="*/ 27 w 98"/>
                  <a:gd name="T51" fmla="*/ 85 h 170"/>
                  <a:gd name="T52" fmla="*/ 20 w 98"/>
                  <a:gd name="T53" fmla="*/ 90 h 170"/>
                  <a:gd name="T54" fmla="*/ 9 w 98"/>
                  <a:gd name="T55" fmla="*/ 98 h 170"/>
                  <a:gd name="T56" fmla="*/ 1 w 98"/>
                  <a:gd name="T57" fmla="*/ 111 h 170"/>
                  <a:gd name="T58" fmla="*/ 0 w 98"/>
                  <a:gd name="T59" fmla="*/ 129 h 170"/>
                  <a:gd name="T60" fmla="*/ 5 w 98"/>
                  <a:gd name="T61" fmla="*/ 143 h 170"/>
                  <a:gd name="T62" fmla="*/ 14 w 98"/>
                  <a:gd name="T63" fmla="*/ 154 h 170"/>
                  <a:gd name="T64" fmla="*/ 27 w 98"/>
                  <a:gd name="T65" fmla="*/ 162 h 170"/>
                  <a:gd name="T66" fmla="*/ 43 w 98"/>
                  <a:gd name="T67" fmla="*/ 168 h 170"/>
                  <a:gd name="T68" fmla="*/ 60 w 98"/>
                  <a:gd name="T69" fmla="*/ 168 h 170"/>
                  <a:gd name="T70" fmla="*/ 78 w 98"/>
                  <a:gd name="T71" fmla="*/ 166 h 170"/>
                  <a:gd name="T72" fmla="*/ 91 w 98"/>
                  <a:gd name="T73" fmla="*/ 160 h 170"/>
                  <a:gd name="T74" fmla="*/ 81 w 98"/>
                  <a:gd name="T75" fmla="*/ 147 h 170"/>
                  <a:gd name="T76" fmla="*/ 66 w 98"/>
                  <a:gd name="T77" fmla="*/ 152 h 170"/>
                  <a:gd name="T78" fmla="*/ 52 w 98"/>
                  <a:gd name="T79" fmla="*/ 153 h 170"/>
                  <a:gd name="T80" fmla="*/ 41 w 98"/>
                  <a:gd name="T81" fmla="*/ 151 h 170"/>
                  <a:gd name="T82" fmla="*/ 33 w 98"/>
                  <a:gd name="T83" fmla="*/ 147 h 170"/>
                  <a:gd name="T84" fmla="*/ 24 w 98"/>
                  <a:gd name="T85" fmla="*/ 139 h 170"/>
                  <a:gd name="T86" fmla="*/ 20 w 98"/>
                  <a:gd name="T87" fmla="*/ 129 h 170"/>
                  <a:gd name="T88" fmla="*/ 20 w 98"/>
                  <a:gd name="T89" fmla="*/ 117 h 170"/>
                  <a:gd name="T90" fmla="*/ 26 w 98"/>
                  <a:gd name="T91" fmla="*/ 106 h 170"/>
                  <a:gd name="T92" fmla="*/ 32 w 98"/>
                  <a:gd name="T93" fmla="*/ 101 h 170"/>
                  <a:gd name="T94" fmla="*/ 41 w 98"/>
                  <a:gd name="T95" fmla="*/ 97 h 170"/>
                  <a:gd name="T96" fmla="*/ 55 w 98"/>
                  <a:gd name="T97" fmla="*/ 94 h 170"/>
                  <a:gd name="T98" fmla="*/ 75 w 98"/>
                  <a:gd name="T99" fmla="*/ 94 h 1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98"/>
                  <a:gd name="T151" fmla="*/ 0 h 170"/>
                  <a:gd name="T152" fmla="*/ 98 w 98"/>
                  <a:gd name="T153" fmla="*/ 170 h 1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98" h="170">
                    <a:moveTo>
                      <a:pt x="75" y="94"/>
                    </a:moveTo>
                    <a:lnTo>
                      <a:pt x="75" y="75"/>
                    </a:lnTo>
                    <a:lnTo>
                      <a:pt x="64" y="75"/>
                    </a:lnTo>
                    <a:lnTo>
                      <a:pt x="56" y="75"/>
                    </a:lnTo>
                    <a:lnTo>
                      <a:pt x="48" y="74"/>
                    </a:lnTo>
                    <a:lnTo>
                      <a:pt x="42" y="73"/>
                    </a:lnTo>
                    <a:lnTo>
                      <a:pt x="37" y="71"/>
                    </a:lnTo>
                    <a:lnTo>
                      <a:pt x="33" y="69"/>
                    </a:lnTo>
                    <a:lnTo>
                      <a:pt x="30" y="66"/>
                    </a:lnTo>
                    <a:lnTo>
                      <a:pt x="27" y="63"/>
                    </a:lnTo>
                    <a:lnTo>
                      <a:pt x="24" y="57"/>
                    </a:lnTo>
                    <a:lnTo>
                      <a:pt x="21" y="51"/>
                    </a:lnTo>
                    <a:lnTo>
                      <a:pt x="20" y="45"/>
                    </a:lnTo>
                    <a:lnTo>
                      <a:pt x="21" y="40"/>
                    </a:lnTo>
                    <a:lnTo>
                      <a:pt x="22" y="35"/>
                    </a:lnTo>
                    <a:lnTo>
                      <a:pt x="25" y="30"/>
                    </a:lnTo>
                    <a:lnTo>
                      <a:pt x="29" y="25"/>
                    </a:lnTo>
                    <a:lnTo>
                      <a:pt x="34" y="22"/>
                    </a:lnTo>
                    <a:lnTo>
                      <a:pt x="37" y="21"/>
                    </a:lnTo>
                    <a:lnTo>
                      <a:pt x="42" y="19"/>
                    </a:lnTo>
                    <a:lnTo>
                      <a:pt x="47" y="17"/>
                    </a:lnTo>
                    <a:lnTo>
                      <a:pt x="53" y="16"/>
                    </a:lnTo>
                    <a:lnTo>
                      <a:pt x="60" y="16"/>
                    </a:lnTo>
                    <a:lnTo>
                      <a:pt x="67" y="17"/>
                    </a:lnTo>
                    <a:lnTo>
                      <a:pt x="75" y="19"/>
                    </a:lnTo>
                    <a:lnTo>
                      <a:pt x="81" y="24"/>
                    </a:lnTo>
                    <a:lnTo>
                      <a:pt x="97" y="14"/>
                    </a:lnTo>
                    <a:lnTo>
                      <a:pt x="92" y="9"/>
                    </a:lnTo>
                    <a:lnTo>
                      <a:pt x="85" y="6"/>
                    </a:lnTo>
                    <a:lnTo>
                      <a:pt x="78" y="3"/>
                    </a:lnTo>
                    <a:lnTo>
                      <a:pt x="70" y="1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4" y="1"/>
                    </a:lnTo>
                    <a:lnTo>
                      <a:pt x="35" y="3"/>
                    </a:lnTo>
                    <a:lnTo>
                      <a:pt x="27" y="7"/>
                    </a:lnTo>
                    <a:lnTo>
                      <a:pt x="20" y="11"/>
                    </a:lnTo>
                    <a:lnTo>
                      <a:pt x="14" y="16"/>
                    </a:lnTo>
                    <a:lnTo>
                      <a:pt x="9" y="21"/>
                    </a:lnTo>
                    <a:lnTo>
                      <a:pt x="5" y="27"/>
                    </a:lnTo>
                    <a:lnTo>
                      <a:pt x="2" y="33"/>
                    </a:lnTo>
                    <a:lnTo>
                      <a:pt x="1" y="41"/>
                    </a:lnTo>
                    <a:lnTo>
                      <a:pt x="1" y="50"/>
                    </a:lnTo>
                    <a:lnTo>
                      <a:pt x="2" y="58"/>
                    </a:lnTo>
                    <a:lnTo>
                      <a:pt x="5" y="65"/>
                    </a:lnTo>
                    <a:lnTo>
                      <a:pt x="10" y="71"/>
                    </a:lnTo>
                    <a:lnTo>
                      <a:pt x="15" y="76"/>
                    </a:lnTo>
                    <a:lnTo>
                      <a:pt x="20" y="80"/>
                    </a:lnTo>
                    <a:lnTo>
                      <a:pt x="24" y="82"/>
                    </a:lnTo>
                    <a:lnTo>
                      <a:pt x="27" y="84"/>
                    </a:lnTo>
                    <a:lnTo>
                      <a:pt x="28" y="84"/>
                    </a:lnTo>
                    <a:lnTo>
                      <a:pt x="27" y="85"/>
                    </a:lnTo>
                    <a:lnTo>
                      <a:pt x="24" y="86"/>
                    </a:lnTo>
                    <a:lnTo>
                      <a:pt x="20" y="90"/>
                    </a:lnTo>
                    <a:lnTo>
                      <a:pt x="14" y="93"/>
                    </a:lnTo>
                    <a:lnTo>
                      <a:pt x="9" y="98"/>
                    </a:lnTo>
                    <a:lnTo>
                      <a:pt x="5" y="104"/>
                    </a:lnTo>
                    <a:lnTo>
                      <a:pt x="1" y="111"/>
                    </a:lnTo>
                    <a:lnTo>
                      <a:pt x="0" y="120"/>
                    </a:lnTo>
                    <a:lnTo>
                      <a:pt x="0" y="129"/>
                    </a:lnTo>
                    <a:lnTo>
                      <a:pt x="1" y="136"/>
                    </a:lnTo>
                    <a:lnTo>
                      <a:pt x="5" y="143"/>
                    </a:lnTo>
                    <a:lnTo>
                      <a:pt x="9" y="149"/>
                    </a:lnTo>
                    <a:lnTo>
                      <a:pt x="14" y="154"/>
                    </a:lnTo>
                    <a:lnTo>
                      <a:pt x="20" y="158"/>
                    </a:lnTo>
                    <a:lnTo>
                      <a:pt x="27" y="162"/>
                    </a:lnTo>
                    <a:lnTo>
                      <a:pt x="35" y="166"/>
                    </a:lnTo>
                    <a:lnTo>
                      <a:pt x="43" y="168"/>
                    </a:lnTo>
                    <a:lnTo>
                      <a:pt x="52" y="169"/>
                    </a:lnTo>
                    <a:lnTo>
                      <a:pt x="60" y="168"/>
                    </a:lnTo>
                    <a:lnTo>
                      <a:pt x="70" y="167"/>
                    </a:lnTo>
                    <a:lnTo>
                      <a:pt x="78" y="166"/>
                    </a:lnTo>
                    <a:lnTo>
                      <a:pt x="85" y="162"/>
                    </a:lnTo>
                    <a:lnTo>
                      <a:pt x="91" y="160"/>
                    </a:lnTo>
                    <a:lnTo>
                      <a:pt x="95" y="156"/>
                    </a:lnTo>
                    <a:lnTo>
                      <a:pt x="81" y="147"/>
                    </a:lnTo>
                    <a:lnTo>
                      <a:pt x="73" y="150"/>
                    </a:lnTo>
                    <a:lnTo>
                      <a:pt x="66" y="152"/>
                    </a:lnTo>
                    <a:lnTo>
                      <a:pt x="58" y="153"/>
                    </a:lnTo>
                    <a:lnTo>
                      <a:pt x="52" y="153"/>
                    </a:lnTo>
                    <a:lnTo>
                      <a:pt x="46" y="152"/>
                    </a:lnTo>
                    <a:lnTo>
                      <a:pt x="41" y="151"/>
                    </a:lnTo>
                    <a:lnTo>
                      <a:pt x="37" y="149"/>
                    </a:lnTo>
                    <a:lnTo>
                      <a:pt x="33" y="147"/>
                    </a:lnTo>
                    <a:lnTo>
                      <a:pt x="28" y="144"/>
                    </a:lnTo>
                    <a:lnTo>
                      <a:pt x="24" y="139"/>
                    </a:lnTo>
                    <a:lnTo>
                      <a:pt x="22" y="134"/>
                    </a:lnTo>
                    <a:lnTo>
                      <a:pt x="20" y="129"/>
                    </a:lnTo>
                    <a:lnTo>
                      <a:pt x="20" y="123"/>
                    </a:lnTo>
                    <a:lnTo>
                      <a:pt x="20" y="117"/>
                    </a:lnTo>
                    <a:lnTo>
                      <a:pt x="23" y="111"/>
                    </a:lnTo>
                    <a:lnTo>
                      <a:pt x="26" y="106"/>
                    </a:lnTo>
                    <a:lnTo>
                      <a:pt x="29" y="104"/>
                    </a:lnTo>
                    <a:lnTo>
                      <a:pt x="32" y="101"/>
                    </a:lnTo>
                    <a:lnTo>
                      <a:pt x="36" y="99"/>
                    </a:lnTo>
                    <a:lnTo>
                      <a:pt x="41" y="97"/>
                    </a:lnTo>
                    <a:lnTo>
                      <a:pt x="47" y="95"/>
                    </a:lnTo>
                    <a:lnTo>
                      <a:pt x="55" y="94"/>
                    </a:lnTo>
                    <a:lnTo>
                      <a:pt x="64" y="94"/>
                    </a:lnTo>
                    <a:lnTo>
                      <a:pt x="75" y="94"/>
                    </a:lnTo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26"/>
            <p:cNvGrpSpPr/>
            <p:nvPr/>
          </p:nvGrpSpPr>
          <p:grpSpPr bwMode="auto">
            <a:xfrm>
              <a:off x="139" y="126"/>
              <a:ext cx="89" cy="92"/>
              <a:chOff x="0" y="0"/>
              <a:chExt cx="89" cy="92"/>
            </a:xfrm>
          </p:grpSpPr>
          <p:sp>
            <p:nvSpPr>
              <p:cNvPr id="11297" name="未知"/>
              <p:cNvSpPr/>
              <p:nvPr/>
            </p:nvSpPr>
            <p:spPr bwMode="auto">
              <a:xfrm>
                <a:off x="0" y="0"/>
                <a:ext cx="89" cy="92"/>
              </a:xfrm>
              <a:custGeom>
                <a:avLst/>
                <a:gdLst>
                  <a:gd name="T0" fmla="*/ 1 w 89"/>
                  <a:gd name="T1" fmla="*/ 0 h 92"/>
                  <a:gd name="T2" fmla="*/ 7 w 89"/>
                  <a:gd name="T3" fmla="*/ 1 h 92"/>
                  <a:gd name="T4" fmla="*/ 17 w 89"/>
                  <a:gd name="T5" fmla="*/ 4 h 92"/>
                  <a:gd name="T6" fmla="*/ 28 w 89"/>
                  <a:gd name="T7" fmla="*/ 10 h 92"/>
                  <a:gd name="T8" fmla="*/ 36 w 89"/>
                  <a:gd name="T9" fmla="*/ 17 h 92"/>
                  <a:gd name="T10" fmla="*/ 41 w 89"/>
                  <a:gd name="T11" fmla="*/ 25 h 92"/>
                  <a:gd name="T12" fmla="*/ 47 w 89"/>
                  <a:gd name="T13" fmla="*/ 32 h 92"/>
                  <a:gd name="T14" fmla="*/ 53 w 89"/>
                  <a:gd name="T15" fmla="*/ 40 h 92"/>
                  <a:gd name="T16" fmla="*/ 58 w 89"/>
                  <a:gd name="T17" fmla="*/ 48 h 92"/>
                  <a:gd name="T18" fmla="*/ 63 w 89"/>
                  <a:gd name="T19" fmla="*/ 56 h 92"/>
                  <a:gd name="T20" fmla="*/ 67 w 89"/>
                  <a:gd name="T21" fmla="*/ 62 h 92"/>
                  <a:gd name="T22" fmla="*/ 71 w 89"/>
                  <a:gd name="T23" fmla="*/ 66 h 92"/>
                  <a:gd name="T24" fmla="*/ 74 w 89"/>
                  <a:gd name="T25" fmla="*/ 69 h 92"/>
                  <a:gd name="T26" fmla="*/ 79 w 89"/>
                  <a:gd name="T27" fmla="*/ 72 h 92"/>
                  <a:gd name="T28" fmla="*/ 85 w 89"/>
                  <a:gd name="T29" fmla="*/ 74 h 92"/>
                  <a:gd name="T30" fmla="*/ 88 w 89"/>
                  <a:gd name="T31" fmla="*/ 75 h 92"/>
                  <a:gd name="T32" fmla="*/ 87 w 89"/>
                  <a:gd name="T33" fmla="*/ 91 h 92"/>
                  <a:gd name="T34" fmla="*/ 81 w 89"/>
                  <a:gd name="T35" fmla="*/ 90 h 92"/>
                  <a:gd name="T36" fmla="*/ 72 w 89"/>
                  <a:gd name="T37" fmla="*/ 89 h 92"/>
                  <a:gd name="T38" fmla="*/ 63 w 89"/>
                  <a:gd name="T39" fmla="*/ 85 h 92"/>
                  <a:gd name="T40" fmla="*/ 57 w 89"/>
                  <a:gd name="T41" fmla="*/ 80 h 92"/>
                  <a:gd name="T42" fmla="*/ 52 w 89"/>
                  <a:gd name="T43" fmla="*/ 74 h 92"/>
                  <a:gd name="T44" fmla="*/ 46 w 89"/>
                  <a:gd name="T45" fmla="*/ 65 h 92"/>
                  <a:gd name="T46" fmla="*/ 39 w 89"/>
                  <a:gd name="T47" fmla="*/ 56 h 92"/>
                  <a:gd name="T48" fmla="*/ 31 w 89"/>
                  <a:gd name="T49" fmla="*/ 46 h 92"/>
                  <a:gd name="T50" fmla="*/ 25 w 89"/>
                  <a:gd name="T51" fmla="*/ 37 h 92"/>
                  <a:gd name="T52" fmla="*/ 19 w 89"/>
                  <a:gd name="T53" fmla="*/ 29 h 92"/>
                  <a:gd name="T54" fmla="*/ 15 w 89"/>
                  <a:gd name="T55" fmla="*/ 25 h 92"/>
                  <a:gd name="T56" fmla="*/ 11 w 89"/>
                  <a:gd name="T57" fmla="*/ 21 h 92"/>
                  <a:gd name="T58" fmla="*/ 7 w 89"/>
                  <a:gd name="T59" fmla="*/ 19 h 92"/>
                  <a:gd name="T60" fmla="*/ 3 w 89"/>
                  <a:gd name="T61" fmla="*/ 19 h 92"/>
                  <a:gd name="T62" fmla="*/ 1 w 89"/>
                  <a:gd name="T63" fmla="*/ 19 h 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9"/>
                  <a:gd name="T97" fmla="*/ 0 h 92"/>
                  <a:gd name="T98" fmla="*/ 89 w 89"/>
                  <a:gd name="T99" fmla="*/ 92 h 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9" h="92">
                    <a:moveTo>
                      <a:pt x="0" y="1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7" y="1"/>
                    </a:lnTo>
                    <a:lnTo>
                      <a:pt x="12" y="2"/>
                    </a:lnTo>
                    <a:lnTo>
                      <a:pt x="17" y="4"/>
                    </a:lnTo>
                    <a:lnTo>
                      <a:pt x="23" y="6"/>
                    </a:lnTo>
                    <a:lnTo>
                      <a:pt x="28" y="10"/>
                    </a:lnTo>
                    <a:lnTo>
                      <a:pt x="33" y="15"/>
                    </a:lnTo>
                    <a:lnTo>
                      <a:pt x="36" y="17"/>
                    </a:lnTo>
                    <a:lnTo>
                      <a:pt x="39" y="21"/>
                    </a:lnTo>
                    <a:lnTo>
                      <a:pt x="41" y="25"/>
                    </a:lnTo>
                    <a:lnTo>
                      <a:pt x="45" y="28"/>
                    </a:lnTo>
                    <a:lnTo>
                      <a:pt x="47" y="32"/>
                    </a:lnTo>
                    <a:lnTo>
                      <a:pt x="50" y="36"/>
                    </a:lnTo>
                    <a:lnTo>
                      <a:pt x="53" y="40"/>
                    </a:lnTo>
                    <a:lnTo>
                      <a:pt x="56" y="44"/>
                    </a:lnTo>
                    <a:lnTo>
                      <a:pt x="58" y="48"/>
                    </a:lnTo>
                    <a:lnTo>
                      <a:pt x="61" y="52"/>
                    </a:lnTo>
                    <a:lnTo>
                      <a:pt x="63" y="56"/>
                    </a:lnTo>
                    <a:lnTo>
                      <a:pt x="65" y="59"/>
                    </a:lnTo>
                    <a:lnTo>
                      <a:pt x="67" y="62"/>
                    </a:lnTo>
                    <a:lnTo>
                      <a:pt x="69" y="64"/>
                    </a:lnTo>
                    <a:lnTo>
                      <a:pt x="71" y="66"/>
                    </a:lnTo>
                    <a:lnTo>
                      <a:pt x="72" y="67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79" y="72"/>
                    </a:lnTo>
                    <a:lnTo>
                      <a:pt x="82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8" y="75"/>
                    </a:lnTo>
                    <a:lnTo>
                      <a:pt x="88" y="91"/>
                    </a:lnTo>
                    <a:lnTo>
                      <a:pt x="87" y="91"/>
                    </a:lnTo>
                    <a:lnTo>
                      <a:pt x="85" y="91"/>
                    </a:lnTo>
                    <a:lnTo>
                      <a:pt x="81" y="90"/>
                    </a:lnTo>
                    <a:lnTo>
                      <a:pt x="77" y="90"/>
                    </a:lnTo>
                    <a:lnTo>
                      <a:pt x="72" y="89"/>
                    </a:lnTo>
                    <a:lnTo>
                      <a:pt x="67" y="87"/>
                    </a:lnTo>
                    <a:lnTo>
                      <a:pt x="63" y="85"/>
                    </a:lnTo>
                    <a:lnTo>
                      <a:pt x="59" y="82"/>
                    </a:lnTo>
                    <a:lnTo>
                      <a:pt x="57" y="80"/>
                    </a:lnTo>
                    <a:lnTo>
                      <a:pt x="55" y="77"/>
                    </a:lnTo>
                    <a:lnTo>
                      <a:pt x="52" y="74"/>
                    </a:lnTo>
                    <a:lnTo>
                      <a:pt x="49" y="70"/>
                    </a:lnTo>
                    <a:lnTo>
                      <a:pt x="46" y="65"/>
                    </a:lnTo>
                    <a:lnTo>
                      <a:pt x="43" y="60"/>
                    </a:lnTo>
                    <a:lnTo>
                      <a:pt x="39" y="56"/>
                    </a:lnTo>
                    <a:lnTo>
                      <a:pt x="35" y="51"/>
                    </a:lnTo>
                    <a:lnTo>
                      <a:pt x="31" y="46"/>
                    </a:lnTo>
                    <a:lnTo>
                      <a:pt x="28" y="41"/>
                    </a:lnTo>
                    <a:lnTo>
                      <a:pt x="25" y="37"/>
                    </a:lnTo>
                    <a:lnTo>
                      <a:pt x="22" y="33"/>
                    </a:lnTo>
                    <a:lnTo>
                      <a:pt x="19" y="29"/>
                    </a:lnTo>
                    <a:lnTo>
                      <a:pt x="17" y="27"/>
                    </a:lnTo>
                    <a:lnTo>
                      <a:pt x="15" y="25"/>
                    </a:lnTo>
                    <a:lnTo>
                      <a:pt x="13" y="23"/>
                    </a:lnTo>
                    <a:lnTo>
                      <a:pt x="11" y="21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2" y="19"/>
                    </a:lnTo>
                    <a:lnTo>
                      <a:pt x="1" y="19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8" name="未知"/>
              <p:cNvSpPr/>
              <p:nvPr/>
            </p:nvSpPr>
            <p:spPr bwMode="auto">
              <a:xfrm>
                <a:off x="0" y="0"/>
                <a:ext cx="88" cy="92"/>
              </a:xfrm>
              <a:custGeom>
                <a:avLst/>
                <a:gdLst>
                  <a:gd name="T0" fmla="*/ 86 w 88"/>
                  <a:gd name="T1" fmla="*/ 0 h 92"/>
                  <a:gd name="T2" fmla="*/ 80 w 88"/>
                  <a:gd name="T3" fmla="*/ 1 h 92"/>
                  <a:gd name="T4" fmla="*/ 70 w 88"/>
                  <a:gd name="T5" fmla="*/ 4 h 92"/>
                  <a:gd name="T6" fmla="*/ 59 w 88"/>
                  <a:gd name="T7" fmla="*/ 10 h 92"/>
                  <a:gd name="T8" fmla="*/ 51 w 88"/>
                  <a:gd name="T9" fmla="*/ 17 h 92"/>
                  <a:gd name="T10" fmla="*/ 45 w 88"/>
                  <a:gd name="T11" fmla="*/ 25 h 92"/>
                  <a:gd name="T12" fmla="*/ 40 w 88"/>
                  <a:gd name="T13" fmla="*/ 32 h 92"/>
                  <a:gd name="T14" fmla="*/ 35 w 88"/>
                  <a:gd name="T15" fmla="*/ 40 h 92"/>
                  <a:gd name="T16" fmla="*/ 30 w 88"/>
                  <a:gd name="T17" fmla="*/ 48 h 92"/>
                  <a:gd name="T18" fmla="*/ 25 w 88"/>
                  <a:gd name="T19" fmla="*/ 56 h 92"/>
                  <a:gd name="T20" fmla="*/ 20 w 88"/>
                  <a:gd name="T21" fmla="*/ 62 h 92"/>
                  <a:gd name="T22" fmla="*/ 17 w 88"/>
                  <a:gd name="T23" fmla="*/ 66 h 92"/>
                  <a:gd name="T24" fmla="*/ 14 w 88"/>
                  <a:gd name="T25" fmla="*/ 69 h 92"/>
                  <a:gd name="T26" fmla="*/ 9 w 88"/>
                  <a:gd name="T27" fmla="*/ 72 h 92"/>
                  <a:gd name="T28" fmla="*/ 3 w 88"/>
                  <a:gd name="T29" fmla="*/ 74 h 92"/>
                  <a:gd name="T30" fmla="*/ 1 w 88"/>
                  <a:gd name="T31" fmla="*/ 75 h 92"/>
                  <a:gd name="T32" fmla="*/ 0 w 88"/>
                  <a:gd name="T33" fmla="*/ 91 h 92"/>
                  <a:gd name="T34" fmla="*/ 3 w 88"/>
                  <a:gd name="T35" fmla="*/ 91 h 92"/>
                  <a:gd name="T36" fmla="*/ 11 w 88"/>
                  <a:gd name="T37" fmla="*/ 90 h 92"/>
                  <a:gd name="T38" fmla="*/ 20 w 88"/>
                  <a:gd name="T39" fmla="*/ 87 h 92"/>
                  <a:gd name="T40" fmla="*/ 28 w 88"/>
                  <a:gd name="T41" fmla="*/ 82 h 92"/>
                  <a:gd name="T42" fmla="*/ 33 w 88"/>
                  <a:gd name="T43" fmla="*/ 77 h 92"/>
                  <a:gd name="T44" fmla="*/ 38 w 88"/>
                  <a:gd name="T45" fmla="*/ 70 h 92"/>
                  <a:gd name="T46" fmla="*/ 45 w 88"/>
                  <a:gd name="T47" fmla="*/ 60 h 92"/>
                  <a:gd name="T48" fmla="*/ 52 w 88"/>
                  <a:gd name="T49" fmla="*/ 51 h 92"/>
                  <a:gd name="T50" fmla="*/ 59 w 88"/>
                  <a:gd name="T51" fmla="*/ 41 h 92"/>
                  <a:gd name="T52" fmla="*/ 65 w 88"/>
                  <a:gd name="T53" fmla="*/ 33 h 92"/>
                  <a:gd name="T54" fmla="*/ 71 w 88"/>
                  <a:gd name="T55" fmla="*/ 27 h 92"/>
                  <a:gd name="T56" fmla="*/ 74 w 88"/>
                  <a:gd name="T57" fmla="*/ 23 h 92"/>
                  <a:gd name="T58" fmla="*/ 78 w 88"/>
                  <a:gd name="T59" fmla="*/ 20 h 92"/>
                  <a:gd name="T60" fmla="*/ 83 w 88"/>
                  <a:gd name="T61" fmla="*/ 19 h 92"/>
                  <a:gd name="T62" fmla="*/ 86 w 88"/>
                  <a:gd name="T63" fmla="*/ 19 h 92"/>
                  <a:gd name="T64" fmla="*/ 87 w 88"/>
                  <a:gd name="T65" fmla="*/ 1 h 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8"/>
                  <a:gd name="T100" fmla="*/ 0 h 92"/>
                  <a:gd name="T101" fmla="*/ 88 w 88"/>
                  <a:gd name="T102" fmla="*/ 92 h 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8" h="92">
                    <a:moveTo>
                      <a:pt x="87" y="1"/>
                    </a:moveTo>
                    <a:lnTo>
                      <a:pt x="86" y="0"/>
                    </a:lnTo>
                    <a:lnTo>
                      <a:pt x="83" y="1"/>
                    </a:lnTo>
                    <a:lnTo>
                      <a:pt x="80" y="1"/>
                    </a:lnTo>
                    <a:lnTo>
                      <a:pt x="75" y="2"/>
                    </a:lnTo>
                    <a:lnTo>
                      <a:pt x="70" y="4"/>
                    </a:lnTo>
                    <a:lnTo>
                      <a:pt x="65" y="6"/>
                    </a:lnTo>
                    <a:lnTo>
                      <a:pt x="59" y="10"/>
                    </a:lnTo>
                    <a:lnTo>
                      <a:pt x="53" y="15"/>
                    </a:lnTo>
                    <a:lnTo>
                      <a:pt x="51" y="17"/>
                    </a:lnTo>
                    <a:lnTo>
                      <a:pt x="48" y="21"/>
                    </a:lnTo>
                    <a:lnTo>
                      <a:pt x="45" y="25"/>
                    </a:lnTo>
                    <a:lnTo>
                      <a:pt x="43" y="28"/>
                    </a:lnTo>
                    <a:lnTo>
                      <a:pt x="40" y="32"/>
                    </a:lnTo>
                    <a:lnTo>
                      <a:pt x="38" y="36"/>
                    </a:lnTo>
                    <a:lnTo>
                      <a:pt x="35" y="40"/>
                    </a:lnTo>
                    <a:lnTo>
                      <a:pt x="32" y="44"/>
                    </a:lnTo>
                    <a:lnTo>
                      <a:pt x="30" y="48"/>
                    </a:lnTo>
                    <a:lnTo>
                      <a:pt x="27" y="52"/>
                    </a:lnTo>
                    <a:lnTo>
                      <a:pt x="25" y="56"/>
                    </a:lnTo>
                    <a:lnTo>
                      <a:pt x="22" y="59"/>
                    </a:lnTo>
                    <a:lnTo>
                      <a:pt x="20" y="62"/>
                    </a:lnTo>
                    <a:lnTo>
                      <a:pt x="18" y="64"/>
                    </a:lnTo>
                    <a:lnTo>
                      <a:pt x="17" y="66"/>
                    </a:lnTo>
                    <a:lnTo>
                      <a:pt x="16" y="67"/>
                    </a:lnTo>
                    <a:lnTo>
                      <a:pt x="14" y="69"/>
                    </a:lnTo>
                    <a:lnTo>
                      <a:pt x="11" y="71"/>
                    </a:lnTo>
                    <a:lnTo>
                      <a:pt x="9" y="72"/>
                    </a:lnTo>
                    <a:lnTo>
                      <a:pt x="6" y="73"/>
                    </a:lnTo>
                    <a:lnTo>
                      <a:pt x="3" y="74"/>
                    </a:lnTo>
                    <a:lnTo>
                      <a:pt x="2" y="74"/>
                    </a:lnTo>
                    <a:lnTo>
                      <a:pt x="1" y="75"/>
                    </a:lnTo>
                    <a:lnTo>
                      <a:pt x="0" y="75"/>
                    </a:lnTo>
                    <a:lnTo>
                      <a:pt x="0" y="91"/>
                    </a:lnTo>
                    <a:lnTo>
                      <a:pt x="1" y="91"/>
                    </a:lnTo>
                    <a:lnTo>
                      <a:pt x="3" y="91"/>
                    </a:lnTo>
                    <a:lnTo>
                      <a:pt x="7" y="90"/>
                    </a:lnTo>
                    <a:lnTo>
                      <a:pt x="11" y="90"/>
                    </a:lnTo>
                    <a:lnTo>
                      <a:pt x="16" y="89"/>
                    </a:lnTo>
                    <a:lnTo>
                      <a:pt x="20" y="87"/>
                    </a:lnTo>
                    <a:lnTo>
                      <a:pt x="25" y="85"/>
                    </a:lnTo>
                    <a:lnTo>
                      <a:pt x="28" y="82"/>
                    </a:lnTo>
                    <a:lnTo>
                      <a:pt x="30" y="80"/>
                    </a:lnTo>
                    <a:lnTo>
                      <a:pt x="33" y="77"/>
                    </a:lnTo>
                    <a:lnTo>
                      <a:pt x="36" y="74"/>
                    </a:lnTo>
                    <a:lnTo>
                      <a:pt x="38" y="70"/>
                    </a:lnTo>
                    <a:lnTo>
                      <a:pt x="42" y="65"/>
                    </a:lnTo>
                    <a:lnTo>
                      <a:pt x="45" y="60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5" y="46"/>
                    </a:lnTo>
                    <a:lnTo>
                      <a:pt x="59" y="41"/>
                    </a:lnTo>
                    <a:lnTo>
                      <a:pt x="62" y="37"/>
                    </a:lnTo>
                    <a:lnTo>
                      <a:pt x="65" y="33"/>
                    </a:lnTo>
                    <a:lnTo>
                      <a:pt x="68" y="29"/>
                    </a:lnTo>
                    <a:lnTo>
                      <a:pt x="71" y="27"/>
                    </a:lnTo>
                    <a:lnTo>
                      <a:pt x="73" y="25"/>
                    </a:lnTo>
                    <a:lnTo>
                      <a:pt x="74" y="23"/>
                    </a:lnTo>
                    <a:lnTo>
                      <a:pt x="76" y="21"/>
                    </a:lnTo>
                    <a:lnTo>
                      <a:pt x="78" y="20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4" y="19"/>
                    </a:lnTo>
                    <a:lnTo>
                      <a:pt x="86" y="19"/>
                    </a:lnTo>
                    <a:lnTo>
                      <a:pt x="87" y="1"/>
                    </a:lnTo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31" name="灯片编号占位符 1"/>
          <p:cNvSpPr txBox="1">
            <a:spLocks noGrp="1"/>
          </p:cNvSpPr>
          <p:nvPr/>
        </p:nvSpPr>
        <p:spPr>
          <a:xfrm>
            <a:off x="9347200" y="6381750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2000" dirty="0"/>
            </a:fld>
            <a:endParaRPr lang="zh-CN" alt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DeviceNet</a:t>
            </a:r>
            <a:endParaRPr lang="en-US" altLang="zh-CN"/>
          </a:p>
        </p:txBody>
      </p:sp>
      <p:sp>
        <p:nvSpPr>
          <p:cNvPr id="874499" name="文本占位符 874498"/>
          <p:cNvSpPr>
            <a:spLocks noGrp="1"/>
          </p:cNvSpPr>
          <p:nvPr>
            <p:ph type="body" idx="1"/>
          </p:nvPr>
        </p:nvSpPr>
        <p:spPr>
          <a:xfrm>
            <a:off x="341313" y="1284923"/>
            <a:ext cx="7929562" cy="4770437"/>
          </a:xfrm>
        </p:spPr>
        <p:txBody>
          <a:bodyPr lIns="80152" tIns="40076" rIns="80152" bIns="40076"/>
          <a:p>
            <a:pPr>
              <a:lnSpc>
                <a:spcPct val="125000"/>
              </a:lnSpc>
            </a:pPr>
            <a:r>
              <a:rPr lang="zh-CN" altLang="x-none" dirty="0">
                <a:solidFill>
                  <a:srgbClr val="FF3300"/>
                </a:solidFill>
                <a:ea typeface="楷体_GB2312" pitchFamily="49" charset="-122"/>
              </a:rPr>
              <a:t>设备网</a:t>
            </a:r>
            <a:r>
              <a:rPr lang="en-US" altLang="zh-CN">
                <a:solidFill>
                  <a:srgbClr val="FF3300"/>
                </a:solidFill>
                <a:ea typeface="楷体_GB2312" pitchFamily="49" charset="-122"/>
              </a:rPr>
              <a:t>(</a:t>
            </a:r>
            <a:r>
              <a:rPr lang="en-US" altLang="zh-CN" err="1">
                <a:solidFill>
                  <a:srgbClr val="FF3300"/>
                </a:solidFill>
                <a:ea typeface="楷体_GB2312" pitchFamily="49" charset="-122"/>
              </a:rPr>
              <a:t>DeviceNet</a:t>
            </a:r>
            <a:r>
              <a:rPr lang="en-US" altLang="zh-CN">
                <a:solidFill>
                  <a:srgbClr val="FF3300"/>
                </a:solidFill>
                <a:ea typeface="楷体_GB2312" pitchFamily="49" charset="-122"/>
              </a:rPr>
              <a:t>)</a:t>
            </a:r>
            <a:endParaRPr lang="en-US" altLang="zh-CN">
              <a:solidFill>
                <a:srgbClr val="FF3300"/>
              </a:solidFill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由</a:t>
            </a:r>
            <a:r>
              <a:rPr lang="en-US" altLang="zh-CN" sz="2000">
                <a:ea typeface="楷体_GB2312" pitchFamily="49" charset="-122"/>
              </a:rPr>
              <a:t>Rockwell</a:t>
            </a:r>
            <a:r>
              <a:rPr lang="zh-CN" altLang="x-none" sz="2000" dirty="0">
                <a:ea typeface="楷体_GB2312" pitchFamily="49" charset="-122"/>
              </a:rPr>
              <a:t>推出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交由</a:t>
            </a:r>
            <a:r>
              <a:rPr lang="en-US" altLang="zh-CN" sz="2000">
                <a:ea typeface="楷体_GB2312" pitchFamily="49" charset="-122"/>
              </a:rPr>
              <a:t>ODVA</a:t>
            </a:r>
            <a:r>
              <a:rPr lang="zh-CN" altLang="x-none" sz="2000" dirty="0">
                <a:ea typeface="楷体_GB2312" pitchFamily="49" charset="-122"/>
              </a:rPr>
              <a:t>管理后得到全球众多制造商的支持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如</a:t>
            </a:r>
            <a:r>
              <a:rPr lang="en-US" altLang="zh-CN" sz="2000">
                <a:ea typeface="楷体_GB2312" pitchFamily="49" charset="-122"/>
              </a:rPr>
              <a:t>Omron, Hitachi, ABB</a:t>
            </a:r>
            <a:endParaRPr lang="en-US" altLang="zh-CN" sz="200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采用物理层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数据链路层和应用层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可选数据传输速率</a:t>
            </a:r>
            <a:r>
              <a:rPr lang="en-US" altLang="zh-CN" sz="2000">
                <a:ea typeface="楷体_GB2312" pitchFamily="49" charset="-122"/>
              </a:rPr>
              <a:t>125Kbps,250Kbps,500Kbps</a:t>
            </a:r>
            <a:endParaRPr lang="en-US" altLang="zh-CN" sz="200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对等（</a:t>
            </a:r>
            <a:r>
              <a:rPr lang="en-US" altLang="zh-CN" sz="2000">
                <a:ea typeface="楷体_GB2312" pitchFamily="49" charset="-122"/>
              </a:rPr>
              <a:t>peer to peer)</a:t>
            </a:r>
            <a:r>
              <a:rPr lang="zh-CN" altLang="x-none" sz="2000" dirty="0">
                <a:ea typeface="楷体_GB2312" pitchFamily="49" charset="-122"/>
              </a:rPr>
              <a:t>，多主和主从通信方式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可带电更换网络节点，在线修改网络配置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基于</a:t>
            </a:r>
            <a:r>
              <a:rPr lang="en-US" altLang="zh-CN" sz="2000">
                <a:ea typeface="楷体_GB2312" pitchFamily="49" charset="-122"/>
              </a:rPr>
              <a:t>CAN</a:t>
            </a:r>
            <a:r>
              <a:rPr lang="zh-CN" altLang="x-none" sz="2000" dirty="0">
                <a:ea typeface="楷体_GB2312" pitchFamily="49" charset="-122"/>
              </a:rPr>
              <a:t>的技术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低成本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高可靠性</a:t>
            </a:r>
            <a:endParaRPr lang="zh-CN" altLang="x-none" sz="2000" dirty="0">
              <a:ea typeface="楷体_GB2312" pitchFamily="49" charset="-122"/>
            </a:endParaRPr>
          </a:p>
          <a:p>
            <a:endParaRPr lang="zh-CN" altLang="x-none" sz="2000" dirty="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DeviceNet</a:t>
            </a:r>
            <a:endParaRPr lang="en-US" altLang="zh-CN"/>
          </a:p>
        </p:txBody>
      </p:sp>
      <p:pic>
        <p:nvPicPr>
          <p:cNvPr id="69639" name="Picture 7"/>
          <p:cNvPicPr>
            <a:picLocks noChangeAspect="1" noChangeArrowheads="1"/>
          </p:cNvPicPr>
          <p:nvPr/>
        </p:nvPicPr>
        <p:blipFill>
          <a:blip r:embed="rId1" cstate="print"/>
          <a:srcRect l="6657" t="28978" r="9929" b="15709"/>
          <a:stretch>
            <a:fillRect/>
          </a:stretch>
        </p:blipFill>
        <p:spPr bwMode="auto">
          <a:xfrm>
            <a:off x="299720" y="2390140"/>
            <a:ext cx="8545195" cy="238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ControlNet</a:t>
            </a:r>
            <a:endParaRPr lang="en-US" altLang="zh-CN"/>
          </a:p>
        </p:txBody>
      </p:sp>
      <p:sp>
        <p:nvSpPr>
          <p:cNvPr id="875523" name="文本占位符 875522"/>
          <p:cNvSpPr>
            <a:spLocks noGrp="1"/>
          </p:cNvSpPr>
          <p:nvPr>
            <p:ph type="body" idx="1"/>
          </p:nvPr>
        </p:nvSpPr>
        <p:spPr/>
        <p:txBody>
          <a:bodyPr lIns="80152" tIns="40076" rIns="80152" bIns="40076"/>
          <a:p>
            <a:pPr>
              <a:lnSpc>
                <a:spcPct val="125000"/>
              </a:lnSpc>
            </a:pPr>
            <a:r>
              <a:rPr lang="zh-CN" altLang="x-none" dirty="0">
                <a:solidFill>
                  <a:srgbClr val="FF3300"/>
                </a:solidFill>
                <a:ea typeface="楷体_GB2312" pitchFamily="49" charset="-122"/>
              </a:rPr>
              <a:t>控制网</a:t>
            </a:r>
            <a:r>
              <a:rPr lang="en-US" altLang="zh-CN">
                <a:solidFill>
                  <a:srgbClr val="FF3300"/>
                </a:solidFill>
                <a:ea typeface="楷体_GB2312" pitchFamily="49" charset="-122"/>
              </a:rPr>
              <a:t>(</a:t>
            </a:r>
            <a:r>
              <a:rPr lang="en-US" altLang="zh-CN" err="1">
                <a:solidFill>
                  <a:srgbClr val="FF3300"/>
                </a:solidFill>
                <a:ea typeface="楷体_GB2312" pitchFamily="49" charset="-122"/>
              </a:rPr>
              <a:t>ControlNet</a:t>
            </a:r>
            <a:r>
              <a:rPr lang="en-US" altLang="zh-CN">
                <a:solidFill>
                  <a:srgbClr val="FF3300"/>
                </a:solidFill>
                <a:ea typeface="楷体_GB2312" pitchFamily="49" charset="-122"/>
              </a:rPr>
              <a:t>)</a:t>
            </a:r>
            <a:endParaRPr lang="en-US" altLang="zh-CN">
              <a:solidFill>
                <a:srgbClr val="FF3300"/>
              </a:solidFill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由美国</a:t>
            </a:r>
            <a:r>
              <a:rPr lang="en-US" altLang="zh-CN" sz="2000">
                <a:ea typeface="楷体_GB2312" pitchFamily="49" charset="-122"/>
              </a:rPr>
              <a:t>Rockwell Automation</a:t>
            </a:r>
            <a:r>
              <a:rPr lang="zh-CN" altLang="x-none" sz="2000" dirty="0">
                <a:ea typeface="楷体_GB2312" pitchFamily="49" charset="-122"/>
              </a:rPr>
              <a:t>推出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交由</a:t>
            </a:r>
            <a:r>
              <a:rPr lang="en-US" altLang="zh-CN" sz="2000">
                <a:ea typeface="楷体_GB2312" pitchFamily="49" charset="-122"/>
              </a:rPr>
              <a:t>CI</a:t>
            </a:r>
            <a:r>
              <a:rPr lang="zh-CN" altLang="x-none" sz="2000" dirty="0">
                <a:ea typeface="楷体_GB2312" pitchFamily="49" charset="-122"/>
              </a:rPr>
              <a:t>管理后在全世界范围内拥有包括</a:t>
            </a:r>
            <a:r>
              <a:rPr lang="en-US" altLang="zh-CN" sz="2000">
                <a:ea typeface="楷体_GB2312" pitchFamily="49" charset="-122"/>
              </a:rPr>
              <a:t>Rockwell Automation</a:t>
            </a:r>
            <a:r>
              <a:rPr lang="zh-CN" altLang="x-none" sz="2000" dirty="0">
                <a:ea typeface="楷体_GB2312" pitchFamily="49" charset="-122"/>
              </a:rPr>
              <a:t>、</a:t>
            </a:r>
            <a:r>
              <a:rPr lang="en-US" altLang="zh-CN" sz="2000">
                <a:ea typeface="楷体_GB2312" pitchFamily="49" charset="-122"/>
              </a:rPr>
              <a:t>ABB</a:t>
            </a:r>
            <a:r>
              <a:rPr lang="zh-CN" altLang="x-none" sz="2000" dirty="0">
                <a:ea typeface="楷体_GB2312" pitchFamily="49" charset="-122"/>
              </a:rPr>
              <a:t>、</a:t>
            </a:r>
            <a:r>
              <a:rPr lang="en-US" altLang="zh-CN" sz="2000">
                <a:ea typeface="楷体_GB2312" pitchFamily="49" charset="-122"/>
              </a:rPr>
              <a:t>Honeywell</a:t>
            </a:r>
            <a:r>
              <a:rPr lang="zh-CN" altLang="x-none" sz="2000" dirty="0">
                <a:ea typeface="楷体_GB2312" pitchFamily="49" charset="-122"/>
              </a:rPr>
              <a:t>等</a:t>
            </a:r>
            <a:r>
              <a:rPr lang="en-US" altLang="zh-CN" sz="2000">
                <a:ea typeface="楷体_GB2312" pitchFamily="49" charset="-122"/>
              </a:rPr>
              <a:t>70</a:t>
            </a:r>
            <a:r>
              <a:rPr lang="zh-CN" altLang="x-none" sz="2000" dirty="0">
                <a:ea typeface="楷体_GB2312" pitchFamily="49" charset="-122"/>
              </a:rPr>
              <a:t>家著名厂商组成的成员单位</a:t>
            </a:r>
            <a:r>
              <a:rPr lang="en-US" altLang="zh-CN" sz="2000">
                <a:ea typeface="楷体_GB2312" pitchFamily="49" charset="-122"/>
              </a:rPr>
              <a:t>.</a:t>
            </a:r>
            <a:endParaRPr lang="en-US" altLang="zh-CN" sz="200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通讯速率</a:t>
            </a:r>
            <a:r>
              <a:rPr lang="en-US" altLang="zh-CN" sz="2000">
                <a:ea typeface="楷体_GB2312" pitchFamily="49" charset="-122"/>
              </a:rPr>
              <a:t>5Mb/s,</a:t>
            </a:r>
            <a:r>
              <a:rPr lang="zh-CN" altLang="x-none" sz="2000" dirty="0">
                <a:ea typeface="楷体_GB2312" pitchFamily="49" charset="-122"/>
              </a:rPr>
              <a:t>通讯距离</a:t>
            </a:r>
            <a:r>
              <a:rPr lang="en-US" altLang="zh-CN" sz="2000">
                <a:ea typeface="楷体_GB2312" pitchFamily="49" charset="-122"/>
              </a:rPr>
              <a:t>30km</a:t>
            </a:r>
            <a:endParaRPr lang="en-US" altLang="zh-CN" sz="200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采用物理层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数据链路层和应用层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支持总线型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树型和星型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x-none" sz="2000" dirty="0">
                <a:ea typeface="楷体_GB2312" pitchFamily="49" charset="-122"/>
              </a:rPr>
              <a:t>应用于交通运输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汽车制造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冶金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矿山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电力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食品等领域</a:t>
            </a:r>
            <a:endParaRPr lang="zh-CN" altLang="x-none" sz="2000" dirty="0">
              <a:ea typeface="楷体_GB2312" pitchFamily="49" charset="-122"/>
            </a:endParaRPr>
          </a:p>
          <a:p>
            <a:endParaRPr lang="zh-CN" altLang="x-none" sz="2000" dirty="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Modbus</a:t>
            </a:r>
            <a:endParaRPr lang="en-US" altLang="zh-CN"/>
          </a:p>
        </p:txBody>
      </p:sp>
      <p:pic>
        <p:nvPicPr>
          <p:cNvPr id="36866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77900" y="1245235"/>
            <a:ext cx="6748145" cy="4671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CAN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873475" name="文本占位符 873474"/>
          <p:cNvSpPr>
            <a:spLocks noGrp="1"/>
          </p:cNvSpPr>
          <p:nvPr>
            <p:ph type="body" idx="1"/>
          </p:nvPr>
        </p:nvSpPr>
        <p:spPr/>
        <p:txBody>
          <a:bodyPr lIns="80152" tIns="40076" rIns="80152" bIns="40076"/>
          <a:p>
            <a:pPr>
              <a:lnSpc>
                <a:spcPct val="125000"/>
              </a:lnSpc>
            </a:pPr>
            <a:r>
              <a:rPr lang="zh-CN" altLang="x-none" sz="2400" dirty="0">
                <a:solidFill>
                  <a:srgbClr val="FF3300"/>
                </a:solidFill>
                <a:ea typeface="楷体_GB2312" pitchFamily="49" charset="-122"/>
              </a:rPr>
              <a:t>控制器局域网络(Controller Area Network,CAN)</a:t>
            </a:r>
            <a:endParaRPr lang="zh-CN" altLang="x-none" sz="2400" dirty="0">
              <a:solidFill>
                <a:srgbClr val="FF3300"/>
              </a:solidFill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由德国 </a:t>
            </a:r>
            <a:r>
              <a:rPr lang="en-GB" altLang="zh-CN" sz="2400">
                <a:ea typeface="楷体_GB2312" pitchFamily="49" charset="-122"/>
              </a:rPr>
              <a:t>Bosch </a:t>
            </a:r>
            <a:r>
              <a:rPr lang="zh-CN" altLang="x-none" sz="2400" dirty="0">
                <a:ea typeface="楷体_GB2312" pitchFamily="49" charset="-122"/>
              </a:rPr>
              <a:t>开发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zh-CN" altLang="x-none" sz="2400" dirty="0">
                <a:ea typeface="楷体_GB2312" pitchFamily="49" charset="-122"/>
              </a:rPr>
              <a:t>起初专为汽车工业设计</a:t>
            </a:r>
            <a:r>
              <a:rPr lang="en-US" altLang="zh-CN" sz="2400">
                <a:ea typeface="楷体_GB2312" pitchFamily="49" charset="-122"/>
              </a:rPr>
              <a:t>.</a:t>
            </a:r>
            <a:endParaRPr lang="en-US" altLang="zh-CN" sz="240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遵循</a:t>
            </a:r>
            <a:r>
              <a:rPr lang="en-GB" altLang="zh-CN" sz="2400">
                <a:ea typeface="楷体_GB2312" pitchFamily="49" charset="-122"/>
              </a:rPr>
              <a:t>ISO/OSI</a:t>
            </a:r>
            <a:r>
              <a:rPr lang="zh-CN" altLang="x-none" sz="2400" dirty="0">
                <a:ea typeface="楷体_GB2312" pitchFamily="49" charset="-122"/>
              </a:rPr>
              <a:t>模型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zh-CN" altLang="x-none" sz="2400" dirty="0">
                <a:ea typeface="楷体_GB2312" pitchFamily="49" charset="-122"/>
              </a:rPr>
              <a:t>采用了物理层和数据链路层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zh-CN" altLang="x-none" sz="2400" dirty="0">
                <a:ea typeface="楷体_GB2312" pitchFamily="49" charset="-122"/>
              </a:rPr>
              <a:t>应用层协议允许用户自行开发</a:t>
            </a:r>
            <a:r>
              <a:rPr lang="en-US" altLang="zh-CN" sz="2400">
                <a:ea typeface="楷体_GB2312" pitchFamily="49" charset="-122"/>
              </a:rPr>
              <a:t>.</a:t>
            </a:r>
            <a:endParaRPr lang="en-US" altLang="zh-CN" sz="240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采用短帧结构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zh-CN" altLang="x-none" sz="2400" dirty="0">
                <a:ea typeface="楷体_GB2312" pitchFamily="49" charset="-122"/>
              </a:rPr>
              <a:t>最可靠</a:t>
            </a:r>
            <a:endParaRPr lang="zh-CN" altLang="x-none" sz="24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可采用双绞线、同轴电缆、光缆等传输介质</a:t>
            </a:r>
            <a:endParaRPr lang="zh-CN" altLang="x-none" sz="24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通讯速率最高</a:t>
            </a:r>
            <a:r>
              <a:rPr lang="en-US" altLang="zh-CN" sz="2400">
                <a:ea typeface="楷体_GB2312" pitchFamily="49" charset="-122"/>
              </a:rPr>
              <a:t>1</a:t>
            </a:r>
            <a:r>
              <a:rPr lang="en-GB" altLang="zh-CN" sz="2400">
                <a:ea typeface="楷体_GB2312" pitchFamily="49" charset="-122"/>
              </a:rPr>
              <a:t>Mb/s,</a:t>
            </a:r>
            <a:r>
              <a:rPr lang="zh-CN" altLang="x-none" sz="2400" dirty="0">
                <a:ea typeface="楷体_GB2312" pitchFamily="49" charset="-122"/>
              </a:rPr>
              <a:t>最远通讯距离可达</a:t>
            </a:r>
            <a:r>
              <a:rPr lang="en-US" altLang="zh-CN" sz="2400">
                <a:ea typeface="楷体_GB2312" pitchFamily="49" charset="-122"/>
              </a:rPr>
              <a:t>10</a:t>
            </a:r>
            <a:r>
              <a:rPr lang="en-GB" altLang="zh-CN" sz="2400">
                <a:ea typeface="楷体_GB2312" pitchFamily="49" charset="-122"/>
              </a:rPr>
              <a:t>km</a:t>
            </a:r>
            <a:endParaRPr lang="en-GB" altLang="zh-CN" sz="240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成为</a:t>
            </a:r>
            <a:r>
              <a:rPr lang="en-GB" altLang="zh-CN" sz="2400">
                <a:ea typeface="楷体_GB2312" pitchFamily="49" charset="-122"/>
              </a:rPr>
              <a:t>ISO</a:t>
            </a:r>
            <a:r>
              <a:rPr lang="zh-CN" altLang="x-none" sz="2400" dirty="0">
                <a:ea typeface="楷体_GB2312" pitchFamily="49" charset="-122"/>
              </a:rPr>
              <a:t>国际标准</a:t>
            </a:r>
            <a:r>
              <a:rPr lang="en-US" altLang="zh-CN" sz="2400">
                <a:ea typeface="楷体_GB2312" pitchFamily="49" charset="-122"/>
              </a:rPr>
              <a:t>.</a:t>
            </a:r>
            <a:endParaRPr lang="en-US" altLang="zh-CN" sz="240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400" dirty="0">
                <a:ea typeface="楷体_GB2312" pitchFamily="49" charset="-122"/>
              </a:rPr>
              <a:t>芯片由摩托罗拉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en-GB" altLang="zh-CN" sz="2400">
                <a:ea typeface="楷体_GB2312" pitchFamily="49" charset="-122"/>
              </a:rPr>
              <a:t>Intel</a:t>
            </a:r>
            <a:r>
              <a:rPr lang="zh-CN" altLang="x-none" sz="2400" dirty="0">
                <a:ea typeface="楷体_GB2312" pitchFamily="49" charset="-122"/>
              </a:rPr>
              <a:t>等公司生产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zh-CN" altLang="x-none" sz="2400" dirty="0">
                <a:ea typeface="楷体_GB2312" pitchFamily="49" charset="-122"/>
              </a:rPr>
              <a:t>价格低廉</a:t>
            </a:r>
            <a:r>
              <a:rPr lang="en-US" altLang="zh-CN" sz="2400">
                <a:ea typeface="楷体_GB2312" pitchFamily="49" charset="-122"/>
              </a:rPr>
              <a:t>,</a:t>
            </a:r>
            <a:r>
              <a:rPr lang="zh-CN" altLang="x-none" sz="2400" dirty="0">
                <a:ea typeface="楷体_GB2312" pitchFamily="49" charset="-122"/>
              </a:rPr>
              <a:t>用量最大</a:t>
            </a:r>
            <a:endParaRPr lang="zh-CN" altLang="x-none" sz="2400" dirty="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LON</a:t>
            </a:r>
            <a:r>
              <a:rPr lang="zh-CN" altLang="en-US"/>
              <a:t>总线</a:t>
            </a:r>
            <a:endParaRPr lang="zh-CN" altLang="en-US"/>
          </a:p>
        </p:txBody>
      </p:sp>
      <p:sp>
        <p:nvSpPr>
          <p:cNvPr id="872451" name="文本占位符 872450"/>
          <p:cNvSpPr>
            <a:spLocks noGrp="1"/>
          </p:cNvSpPr>
          <p:nvPr>
            <p:ph type="body" idx="1"/>
          </p:nvPr>
        </p:nvSpPr>
        <p:spPr>
          <a:xfrm>
            <a:off x="382905" y="1200150"/>
            <a:ext cx="8008938" cy="4706938"/>
          </a:xfrm>
        </p:spPr>
        <p:txBody>
          <a:bodyPr lIns="80152" tIns="40076" rIns="80152" bIns="40076"/>
          <a:p>
            <a:pPr>
              <a:lnSpc>
                <a:spcPct val="125000"/>
              </a:lnSpc>
            </a:pPr>
            <a:r>
              <a:rPr lang="zh-CN" altLang="x-none" sz="2400" dirty="0">
                <a:solidFill>
                  <a:srgbClr val="FF3300"/>
                </a:solidFill>
                <a:ea typeface="楷体_GB2312" pitchFamily="49" charset="-122"/>
              </a:rPr>
              <a:t>局部操作网络</a:t>
            </a:r>
            <a:r>
              <a:rPr lang="en-US" altLang="zh-CN" sz="2400">
                <a:solidFill>
                  <a:srgbClr val="FF3300"/>
                </a:solidFill>
                <a:ea typeface="楷体_GB2312" pitchFamily="49" charset="-122"/>
              </a:rPr>
              <a:t>(Local Operating </a:t>
            </a:r>
            <a:r>
              <a:rPr lang="en-US" altLang="zh-CN" sz="2400" err="1">
                <a:solidFill>
                  <a:srgbClr val="FF3300"/>
                </a:solidFill>
                <a:ea typeface="楷体_GB2312" pitchFamily="49" charset="-122"/>
              </a:rPr>
              <a:t>Network,LON</a:t>
            </a:r>
            <a:r>
              <a:rPr lang="en-US" altLang="zh-CN" sz="2400">
                <a:solidFill>
                  <a:srgbClr val="FF3300"/>
                </a:solidFill>
                <a:ea typeface="楷体_GB2312" pitchFamily="49" charset="-122"/>
              </a:rPr>
              <a:t>)</a:t>
            </a:r>
            <a:endParaRPr lang="en-US" altLang="zh-CN" sz="2400">
              <a:solidFill>
                <a:srgbClr val="FF3300"/>
              </a:solidFill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000" dirty="0">
                <a:ea typeface="楷体_GB2312" pitchFamily="49" charset="-122"/>
              </a:rPr>
              <a:t>由美国</a:t>
            </a:r>
            <a:r>
              <a:rPr lang="en-US" altLang="zh-CN" sz="2000">
                <a:ea typeface="楷体_GB2312" pitchFamily="49" charset="-122"/>
              </a:rPr>
              <a:t>Echelon</a:t>
            </a:r>
            <a:r>
              <a:rPr lang="zh-CN" altLang="x-none" sz="2000" dirty="0">
                <a:ea typeface="楷体_GB2312" pitchFamily="49" charset="-122"/>
              </a:rPr>
              <a:t>公司推出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摩托罗拉、东芝支持倡导</a:t>
            </a:r>
            <a:r>
              <a:rPr lang="en-US" altLang="zh-CN" sz="2000">
                <a:ea typeface="楷体_GB2312" pitchFamily="49" charset="-122"/>
              </a:rPr>
              <a:t>.</a:t>
            </a:r>
            <a:r>
              <a:rPr lang="zh-CN" altLang="x-none" sz="2000" dirty="0">
                <a:ea typeface="楷体_GB2312" pitchFamily="49" charset="-122"/>
              </a:rPr>
              <a:t>组成</a:t>
            </a:r>
            <a:r>
              <a:rPr lang="en-US" altLang="zh-CN" sz="2000" err="1">
                <a:ea typeface="楷体_GB2312" pitchFamily="49" charset="-122"/>
              </a:rPr>
              <a:t>LonMARK</a:t>
            </a:r>
            <a:r>
              <a:rPr lang="zh-CN" altLang="x-none" sz="2000" dirty="0">
                <a:ea typeface="楷体_GB2312" pitchFamily="49" charset="-122"/>
              </a:rPr>
              <a:t>互操作协会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000" dirty="0">
                <a:ea typeface="楷体_GB2312" pitchFamily="49" charset="-122"/>
              </a:rPr>
              <a:t>采用</a:t>
            </a:r>
            <a:r>
              <a:rPr lang="en-US" altLang="zh-CN" sz="2000">
                <a:ea typeface="楷体_GB2312" pitchFamily="49" charset="-122"/>
              </a:rPr>
              <a:t>OSI</a:t>
            </a:r>
            <a:r>
              <a:rPr lang="zh-CN" altLang="x-none" sz="2000" dirty="0">
                <a:ea typeface="楷体_GB2312" pitchFamily="49" charset="-122"/>
              </a:rPr>
              <a:t>模型全部</a:t>
            </a:r>
            <a:r>
              <a:rPr lang="en-US" altLang="zh-CN" sz="2000">
                <a:ea typeface="楷体_GB2312" pitchFamily="49" charset="-122"/>
              </a:rPr>
              <a:t>7</a:t>
            </a:r>
            <a:r>
              <a:rPr lang="zh-CN" altLang="x-none" sz="2000" dirty="0">
                <a:ea typeface="楷体_GB2312" pitchFamily="49" charset="-122"/>
              </a:rPr>
              <a:t>层通讯协议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000" dirty="0">
                <a:ea typeface="楷体_GB2312" pitchFamily="49" charset="-122"/>
              </a:rPr>
              <a:t>通讯速率从</a:t>
            </a:r>
            <a:r>
              <a:rPr lang="en-US" altLang="zh-CN" sz="2000">
                <a:ea typeface="楷体_GB2312" pitchFamily="49" charset="-122"/>
              </a:rPr>
              <a:t>300b/s</a:t>
            </a:r>
            <a:r>
              <a:rPr lang="zh-CN" altLang="x-none" sz="2000" dirty="0">
                <a:ea typeface="楷体_GB2312" pitchFamily="49" charset="-122"/>
              </a:rPr>
              <a:t>到</a:t>
            </a:r>
            <a:r>
              <a:rPr lang="en-US" altLang="zh-CN" sz="2000">
                <a:ea typeface="楷体_GB2312" pitchFamily="49" charset="-122"/>
              </a:rPr>
              <a:t>1.5Mb/s,</a:t>
            </a:r>
            <a:r>
              <a:rPr lang="zh-CN" altLang="x-none" sz="2000" dirty="0">
                <a:ea typeface="楷体_GB2312" pitchFamily="49" charset="-122"/>
              </a:rPr>
              <a:t>通讯距离可达</a:t>
            </a:r>
            <a:r>
              <a:rPr lang="en-US" altLang="zh-CN" sz="2000">
                <a:ea typeface="楷体_GB2312" pitchFamily="49" charset="-122"/>
              </a:rPr>
              <a:t>2700m</a:t>
            </a:r>
            <a:endParaRPr lang="en-US" altLang="zh-CN" sz="200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000" dirty="0">
                <a:ea typeface="楷体_GB2312" pitchFamily="49" charset="-122"/>
              </a:rPr>
              <a:t>采用总线型、树型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000" dirty="0">
                <a:ea typeface="楷体_GB2312" pitchFamily="49" charset="-122"/>
              </a:rPr>
              <a:t>支持双绞线、同轴电缆、光缆和红外线、电力线、无线发射等传输介质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en-US" altLang="zh-CN" sz="2000" err="1">
                <a:ea typeface="楷体_GB2312" pitchFamily="49" charset="-122"/>
              </a:rPr>
              <a:t>LonTalk</a:t>
            </a:r>
            <a:r>
              <a:rPr lang="zh-CN" altLang="x-none" sz="2000" dirty="0">
                <a:ea typeface="楷体_GB2312" pitchFamily="49" charset="-122"/>
              </a:rPr>
              <a:t>协议固化在</a:t>
            </a:r>
            <a:r>
              <a:rPr lang="en-US" altLang="zh-CN" sz="2000">
                <a:ea typeface="楷体_GB2312" pitchFamily="49" charset="-122"/>
              </a:rPr>
              <a:t>Neuron</a:t>
            </a:r>
            <a:r>
              <a:rPr lang="zh-CN" altLang="x-none" sz="2000" dirty="0">
                <a:ea typeface="楷体_GB2312" pitchFamily="49" charset="-122"/>
              </a:rPr>
              <a:t>芯片中</a:t>
            </a:r>
            <a:r>
              <a:rPr lang="en-US" altLang="zh-CN" sz="2000">
                <a:ea typeface="楷体_GB2312" pitchFamily="49" charset="-122"/>
              </a:rPr>
              <a:t>.</a:t>
            </a:r>
            <a:r>
              <a:rPr lang="zh-CN" altLang="x-none" sz="2000" dirty="0">
                <a:ea typeface="楷体_GB2312" pitchFamily="49" charset="-122"/>
              </a:rPr>
              <a:t>每片芯片带</a:t>
            </a:r>
            <a:r>
              <a:rPr lang="en-US" altLang="zh-CN" sz="2000">
                <a:ea typeface="楷体_GB2312" pitchFamily="49" charset="-122"/>
              </a:rPr>
              <a:t>3</a:t>
            </a:r>
            <a:r>
              <a:rPr lang="zh-CN" altLang="x-none" sz="2000" dirty="0">
                <a:ea typeface="楷体_GB2312" pitchFamily="49" charset="-122"/>
              </a:rPr>
              <a:t>个</a:t>
            </a:r>
            <a:r>
              <a:rPr lang="en-US" altLang="zh-CN" sz="2000">
                <a:ea typeface="楷体_GB2312" pitchFamily="49" charset="-122"/>
              </a:rPr>
              <a:t>8</a:t>
            </a:r>
            <a:r>
              <a:rPr lang="zh-CN" altLang="x-none" sz="2000" dirty="0">
                <a:ea typeface="楷体_GB2312" pitchFamily="49" charset="-122"/>
              </a:rPr>
              <a:t>位微处理器</a:t>
            </a:r>
            <a:endParaRPr lang="zh-CN" altLang="x-none" sz="2000" dirty="0">
              <a:ea typeface="楷体_GB2312" pitchFamily="49" charset="-122"/>
            </a:endParaRPr>
          </a:p>
          <a:p>
            <a:pPr lvl="1">
              <a:lnSpc>
                <a:spcPct val="125000"/>
              </a:lnSpc>
            </a:pPr>
            <a:r>
              <a:rPr lang="zh-CN" altLang="x-none" sz="2000" dirty="0">
                <a:ea typeface="楷体_GB2312" pitchFamily="49" charset="-122"/>
              </a:rPr>
              <a:t>最大的应用领域在楼宇自动化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在工业控制领域如石油</a:t>
            </a:r>
            <a:r>
              <a:rPr lang="en-US" altLang="zh-CN" sz="2000">
                <a:ea typeface="楷体_GB2312" pitchFamily="49" charset="-122"/>
              </a:rPr>
              <a:t>,</a:t>
            </a:r>
            <a:r>
              <a:rPr lang="zh-CN" altLang="x-none" sz="2000" dirty="0">
                <a:ea typeface="楷体_GB2312" pitchFamily="49" charset="-122"/>
              </a:rPr>
              <a:t>铁路也有应用</a:t>
            </a:r>
            <a:endParaRPr lang="zh-CN" altLang="x-none" sz="2000" dirty="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课程学习方法</a:t>
            </a:r>
            <a:endParaRPr lang="zh-CN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755" y="1176655"/>
            <a:ext cx="8235950" cy="5543550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理论与实践相结合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ea typeface="宋体" panose="02010600030101010101" pitchFamily="2" charset="-122"/>
              </a:rPr>
              <a:t>理论</a:t>
            </a:r>
            <a:r>
              <a:rPr lang="en-US" altLang="zh-CN" sz="2800" dirty="0">
                <a:ea typeface="宋体" panose="02010600030101010101" pitchFamily="2" charset="-122"/>
              </a:rPr>
              <a:t>32</a:t>
            </a:r>
            <a:r>
              <a:rPr lang="zh-CN" altLang="en-US" sz="2800" dirty="0">
                <a:ea typeface="宋体" panose="02010600030101010101" pitchFamily="2" charset="-122"/>
              </a:rPr>
              <a:t>学时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ea typeface="宋体" panose="02010600030101010101" pitchFamily="2" charset="-122"/>
              </a:rPr>
              <a:t>实验</a:t>
            </a:r>
            <a:r>
              <a:rPr lang="en-US" altLang="zh-CN" sz="2800" dirty="0"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ea typeface="宋体" panose="02010600030101010101" pitchFamily="2" charset="-122"/>
              </a:rPr>
              <a:t>学时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听课与自学相结合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ea typeface="宋体" panose="02010600030101010101" pitchFamily="2" charset="-122"/>
              </a:rPr>
              <a:t>课程特点：知识点多、交叉性强</a:t>
            </a:r>
            <a:endParaRPr lang="zh-CN" altLang="en-US" sz="2800" dirty="0">
              <a:ea typeface="宋体" panose="02010600030101010101" pitchFamily="2" charset="-122"/>
            </a:endParaRP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课堂：基础、重点、难点</a:t>
            </a:r>
            <a:endParaRPr lang="zh-CN" altLang="en-US" dirty="0">
              <a:ea typeface="宋体" panose="02010600030101010101" pitchFamily="2" charset="-122"/>
            </a:endParaRP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课程设计</a:t>
            </a:r>
            <a:r>
              <a:rPr lang="en-US" altLang="zh-CN" dirty="0">
                <a:ea typeface="宋体" panose="02010600030101010101" pitchFamily="2" charset="-122"/>
              </a:rPr>
              <a:t>&amp;</a:t>
            </a:r>
            <a:r>
              <a:rPr lang="zh-CN" altLang="en-US" dirty="0">
                <a:ea typeface="宋体" panose="02010600030101010101" pitchFamily="2" charset="-122"/>
              </a:rPr>
              <a:t>毕业设计：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设计实现</a:t>
            </a:r>
            <a:endParaRPr lang="zh-CN" altLang="en-US" dirty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自学：拓展知识面、接触其他具体现场总线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autoUpdateAnimBg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3862" name="标题 633861"/>
          <p:cNvSpPr>
            <a:spLocks noGrp="1"/>
          </p:cNvSpPr>
          <p:nvPr>
            <p:ph type="ctrTitle"/>
          </p:nvPr>
        </p:nvSpPr>
        <p:spPr>
          <a:xfrm>
            <a:off x="179388" y="3068638"/>
            <a:ext cx="8208962" cy="2447925"/>
          </a:xfrm>
        </p:spPr>
        <p:txBody>
          <a:bodyPr anchor="t"/>
          <a:p>
            <a:pPr algn="ctr" defTabSz="914400">
              <a:buSzTx/>
            </a:pPr>
            <a:br>
              <a:rPr lang="zh-CN" altLang="en-US" sz="12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课后思考</a:t>
            </a:r>
            <a:endParaRPr lang="zh-CN" altLang="en-US" sz="4800" kern="120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课后思考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2905" y="1282700"/>
            <a:ext cx="8008938" cy="4706938"/>
          </a:xfrm>
        </p:spPr>
        <p:txBody>
          <a:bodyPr/>
          <a:p>
            <a:pPr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、工业控制网络与计算机网络的区别？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、现场总线网络结构的优缺点？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、如何理解工业控制网络的开放性与安全性？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4</a:t>
            </a:r>
            <a:r>
              <a:rPr lang="zh-CN" altLang="en-US"/>
              <a:t>、如何理解工业控制网络的实时性？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5</a:t>
            </a:r>
            <a:r>
              <a:rPr lang="zh-CN" altLang="en-US"/>
              <a:t>、如何理解工业控制网络的可靠性？</a:t>
            </a:r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2835" name="矩形 632834"/>
          <p:cNvSpPr/>
          <p:nvPr/>
        </p:nvSpPr>
        <p:spPr>
          <a:xfrm>
            <a:off x="2339975" y="2781300"/>
            <a:ext cx="3733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AU" altLang="zh-CN" sz="3600" b="1">
                <a:ea typeface="宋体" panose="02010600030101010101" pitchFamily="2" charset="-122"/>
              </a:rPr>
              <a:t>Thank you!</a:t>
            </a:r>
            <a:endParaRPr lang="en-US" altLang="zh-CN" sz="36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42" name="标题 57344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考核方式</a:t>
            </a:r>
            <a:endParaRPr lang="zh-CN" altLang="en-US" dirty="0"/>
          </a:p>
        </p:txBody>
      </p:sp>
      <p:sp>
        <p:nvSpPr>
          <p:cNvPr id="573443" name="文本占位符 573442"/>
          <p:cNvSpPr>
            <a:spLocks noGrp="1"/>
          </p:cNvSpPr>
          <p:nvPr>
            <p:ph type="body" idx="1"/>
          </p:nvPr>
        </p:nvSpPr>
        <p:spPr>
          <a:xfrm>
            <a:off x="381000" y="1557338"/>
            <a:ext cx="8008938" cy="4438650"/>
          </a:xfrm>
        </p:spPr>
        <p:txBody>
          <a:bodyPr anchor="ctr" anchorCtr="0"/>
          <a:p>
            <a:pPr>
              <a:lnSpc>
                <a:spcPct val="250000"/>
              </a:lnSpc>
            </a:pPr>
            <a:r>
              <a:rPr lang="zh-CN" altLang="en-US" dirty="0"/>
              <a:t>考试成绩：</a:t>
            </a:r>
            <a:r>
              <a:rPr lang="en-US" altLang="zh-CN"/>
              <a:t>5</a:t>
            </a:r>
            <a:r>
              <a:rPr lang="en-US" altLang="zh-CN"/>
              <a:t>0%</a:t>
            </a:r>
            <a:endParaRPr lang="en-US" altLang="zh-CN"/>
          </a:p>
          <a:p>
            <a:pPr>
              <a:lnSpc>
                <a:spcPct val="250000"/>
              </a:lnSpc>
            </a:pPr>
            <a:r>
              <a:rPr lang="zh-CN" altLang="en-US" dirty="0"/>
              <a:t>平时成绩：</a:t>
            </a:r>
            <a:r>
              <a:rPr lang="en-US" altLang="zh-CN"/>
              <a:t>30%</a:t>
            </a:r>
            <a:endParaRPr lang="en-US" altLang="zh-CN"/>
          </a:p>
          <a:p>
            <a:pPr>
              <a:lnSpc>
                <a:spcPct val="250000"/>
              </a:lnSpc>
            </a:pPr>
            <a:r>
              <a:rPr lang="zh-CN" altLang="en-US"/>
              <a:t>上机</a:t>
            </a:r>
            <a:r>
              <a:rPr lang="zh-CN" altLang="en-US"/>
              <a:t>成绩：</a:t>
            </a:r>
            <a:r>
              <a:rPr lang="en-US" altLang="zh-CN"/>
              <a:t>2</a:t>
            </a:r>
            <a:r>
              <a:rPr lang="en-US" altLang="zh-CN"/>
              <a:t>0%</a:t>
            </a:r>
            <a:endParaRPr lang="en-US" altLang="zh-CN"/>
          </a:p>
          <a:p>
            <a:pPr>
              <a:lnSpc>
                <a:spcPct val="250000"/>
              </a:lnSpc>
            </a:pPr>
            <a:endParaRPr lang="en-US" altLang="zh-CN"/>
          </a:p>
          <a:p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教材及参考文献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9070" y="1455420"/>
            <a:ext cx="8522970" cy="16300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zh-CN" sz="2800" dirty="0" smtClea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教材：</a:t>
            </a:r>
            <a:endParaRPr lang="zh-CN" altLang="zh-CN" sz="2800" dirty="0" smtClea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>
                <a:sym typeface="+mn-ea"/>
              </a:rPr>
              <a:t>计算机网络，</a:t>
            </a:r>
            <a:r>
              <a:rPr lang="zh-CN" altLang="zh-CN" sz="2400" dirty="0" smtClean="0"/>
              <a:t>谢希仁 ，电子工业出版社，2017。</a:t>
            </a:r>
            <a:endParaRPr lang="zh-CN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工业控制网络，</a:t>
            </a:r>
            <a:r>
              <a:rPr lang="zh-CN" altLang="zh-CN" sz="2400" dirty="0" smtClean="0">
                <a:sym typeface="+mn-ea"/>
              </a:rPr>
              <a:t>王振力 ，</a:t>
            </a:r>
            <a:r>
              <a:rPr lang="zh-CN" altLang="zh-CN" sz="2400" dirty="0" smtClean="0"/>
              <a:t>人民邮电出版社，2012。</a:t>
            </a:r>
            <a:endParaRPr lang="zh-CN" altLang="zh-CN" sz="2400" dirty="0" smtClean="0"/>
          </a:p>
        </p:txBody>
      </p:sp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24460" y="3261995"/>
            <a:ext cx="8895080" cy="255333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algn="l" defTabSz="914400" rtl="0" eaLnBrk="1" fontAlgn="base" latinLnBrk="0" hangingPunct="1">
              <a:lnSpc>
                <a:spcPct val="200000"/>
              </a:lnSpc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1．工业自动化网络，冯冬芹，王酉，谢磊 编，中国电力出版社，2011。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algn="l" defTabSz="914400" rtl="0" fontAlgn="base" latinLnBrk="0">
              <a:lnSpc>
                <a:spcPct val="200000"/>
              </a:lnSpc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 计算机控制网络，刘建昌 编著，清华大学出版社，2006年。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algn="l" defTabSz="914400" rtl="0" fontAlgn="base" latinLnBrk="0">
              <a:lnSpc>
                <a:spcPct val="200000"/>
              </a:lnSpc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工业控制网络技术，杨卫华主编，机械工业出版社，2008年。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algn="l" defTabSz="914400" rtl="0" fontAlgn="base" latinLnBrk="0">
              <a:lnSpc>
                <a:spcPct val="200000"/>
              </a:lnSpc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 计算机控制及网络技术，龙志强编著，中国水利水电出版社，2007年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3862" name="标题 633861"/>
          <p:cNvSpPr>
            <a:spLocks noGrp="1"/>
          </p:cNvSpPr>
          <p:nvPr>
            <p:ph type="ctrTitle"/>
          </p:nvPr>
        </p:nvSpPr>
        <p:spPr>
          <a:xfrm>
            <a:off x="179388" y="3068638"/>
            <a:ext cx="8208962" cy="2447925"/>
          </a:xfrm>
        </p:spPr>
        <p:txBody>
          <a:bodyPr anchor="t"/>
          <a:p>
            <a:pPr algn="ctr" defTabSz="914400">
              <a:buSzTx/>
            </a:pPr>
            <a:r>
              <a:rPr lang="zh-CN" altLang="en-US" sz="4800" kern="120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第一章</a:t>
            </a:r>
            <a:br>
              <a:rPr lang="zh-CN" altLang="en-US" sz="54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br>
              <a:rPr lang="zh-CN" altLang="en-US" sz="12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绪论</a:t>
            </a:r>
            <a:endParaRPr lang="zh-CN" altLang="en-US" sz="4800" kern="120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3862" name="标题 633861"/>
          <p:cNvSpPr>
            <a:spLocks noGrp="1"/>
          </p:cNvSpPr>
          <p:nvPr>
            <p:ph type="ctrTitle"/>
          </p:nvPr>
        </p:nvSpPr>
        <p:spPr>
          <a:xfrm>
            <a:off x="179388" y="3068638"/>
            <a:ext cx="8208962" cy="2447925"/>
          </a:xfrm>
        </p:spPr>
        <p:txBody>
          <a:bodyPr anchor="t"/>
          <a:p>
            <a:pPr algn="ctr" defTabSz="914400">
              <a:buSzTx/>
            </a:pPr>
            <a:r>
              <a:rPr lang="zh-CN" altLang="en-US" sz="4800" kern="1200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第一节</a:t>
            </a:r>
            <a:br>
              <a:rPr lang="zh-CN" altLang="en-US" sz="54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br>
              <a:rPr lang="zh-CN" altLang="en-US" sz="12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kern="1200" baseline="0" dirty="0">
                <a:latin typeface="Times New Roman" panose="02020603050405020304" pitchFamily="18" charset="0"/>
                <a:ea typeface="黑体" panose="02010609060101010101" pitchFamily="49" charset="-122"/>
              </a:rPr>
              <a:t>典型工业控制网络结构</a:t>
            </a:r>
            <a:endParaRPr lang="zh-CN" altLang="en-US" sz="4800" kern="1200" baseline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工业控制网络概念</a:t>
            </a:r>
            <a:endParaRPr lang="zh-CN" altLang="en-US"/>
          </a:p>
        </p:txBody>
      </p:sp>
      <p:sp>
        <p:nvSpPr>
          <p:cNvPr id="12293" name="Rectangle 3"/>
          <p:cNvSpPr>
            <a:spLocks noGrp="1"/>
          </p:cNvSpPr>
          <p:nvPr>
            <p:ph type="body" sz="half"/>
          </p:nvPr>
        </p:nvSpPr>
        <p:spPr>
          <a:xfrm>
            <a:off x="333375" y="1647190"/>
            <a:ext cx="7948930" cy="3734435"/>
          </a:xfrm>
        </p:spPr>
        <p:txBody>
          <a:bodyPr vert="horz" wrap="square" lIns="91440" tIns="45720" rIns="91440" bIns="45720" anchor="t"/>
          <a:lstStyle>
            <a:lvl1pPr lvl="0">
              <a:defRPr sz="2600"/>
            </a:lvl1pPr>
            <a:lvl2pPr lvl="1">
              <a:defRPr sz="22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60000"/>
              </a:spcBef>
              <a:buNone/>
            </a:pP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工业控制网络将多个</a:t>
            </a:r>
            <a:r>
              <a:rPr lang="zh-CN" altLang="en-US" sz="2800" b="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分散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在生产现场，具有数字</a:t>
            </a:r>
            <a:r>
              <a:rPr lang="zh-CN" altLang="en-US" sz="2800" b="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通信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能力的现场设备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作为网络节点，采用</a:t>
            </a:r>
            <a:r>
              <a:rPr lang="zh-CN" altLang="en-US" sz="2800" b="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公开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800" b="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规范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的通信</a:t>
            </a:r>
            <a:r>
              <a:rPr lang="zh-CN" altLang="en-US" sz="2800" b="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协议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，以现场总线作为通信连接的纽带，把现场设备连接成可以相互沟通信息，共同完成自控任务的网络与控制系统。</a:t>
            </a:r>
            <a:endParaRPr lang="zh-CN" altLang="en-US" sz="28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17_17*i*9"/>
  <p:tag name="KSO_WM_TEMPLATE_CATEGORY" val="custom"/>
  <p:tag name="KSO_WM_TEMPLATE_INDEX" val="160117"/>
  <p:tag name="KSO_WM_UNIT_INDEX" val="9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9"/>
  <p:tag name="KSO_WM_UNIT_ID" val="custom160117_17*l_i*1_9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17_17*i*0"/>
  <p:tag name="KSO_WM_TEMPLATE_CATEGORY" val="custom"/>
  <p:tag name="KSO_WM_TEMPLATE_INDEX" val="160117"/>
  <p:tag name="KSO_WM_UNIT_INDEX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1"/>
  <p:tag name="KSO_WM_UNIT_ID" val="custom160117_17*l_i*1_1"/>
  <p:tag name="KSO_WM_UNIT_CLEAR" val="1"/>
  <p:tag name="KSO_WM_UNIT_LAYERLEVEL" val="1_1"/>
  <p:tag name="KSO_WM_DIAGRAM_GROUP_CODE" val="l1-2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h_f"/>
  <p:tag name="KSO_WM_UNIT_INDEX" val="1_1_1"/>
  <p:tag name="KSO_WM_UNIT_ID" val="custom160117_17*l_h_f*1_1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3"/>
  <p:tag name="KSO_WM_UNIT_PRESET_TEXT_LEN" val="12"/>
  <p:tag name="KSO_WM_DIAGRAM_GROUP_CODE" val="l1-2"/>
  <p:tag name="KSO_WM_UNIT_FILL_FORE_SCHEMECOLOR_INDEX" val="5"/>
  <p:tag name="KSO_WM_UNI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2"/>
  <p:tag name="KSO_WM_UNIT_ID" val="custom160117_17*l_i*1_2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3"/>
  <p:tag name="KSO_WM_UNIT_ID" val="custom160117_17*l_i*1_3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PLACING_PICTURE_USER_VIEWPORT" val="{&quot;height&quot;:8411,&quot;width&quot;:12191}"/>
</p:tagLst>
</file>

<file path=ppt/tags/tag17.xml><?xml version="1.0" encoding="utf-8"?>
<p:tagLst xmlns:p="http://schemas.openxmlformats.org/presentationml/2006/main">
  <p:tag name="KSO_WM_UNIT_PLACING_PICTURE_USER_VIEWPORT" val="{&quot;height&quot;:9535,&quot;width&quot;:12713}"/>
</p:tagLst>
</file>

<file path=ppt/tags/tag18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0971_2*m_h_i*1_1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1_2"/>
  <p:tag name="KSO_WM_UNIT_ID" val="diagram20190971_2*m_h_i*1_1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4"/>
  <p:tag name="KSO_WM_UNIT_ID" val="custom160117_17*l_i*1_4"/>
  <p:tag name="KSO_WM_UNIT_CLEAR" val="1"/>
  <p:tag name="KSO_WM_UNIT_LAYERLEVEL" val="1_1"/>
  <p:tag name="KSO_WM_DIAGRAM_GROUP_CODE" val="l1-2"/>
  <p:tag name="KSO_WM_UNIT_USESOURCEFORMAT_APPLY" val="1"/>
</p:tagLst>
</file>

<file path=ppt/tags/tag20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1_3"/>
  <p:tag name="KSO_WM_UNIT_ID" val="diagram20190971_2*m_h_i*1_1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diagram20190971_2*m_h_a*1_1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17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1_1_1"/>
  <p:tag name="KSO_WM_UNIT_ID" val="diagram20190971_2*m_h_h_a*1_1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0971_2*m_h_i*1_2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2_2"/>
  <p:tag name="KSO_WM_UNIT_ID" val="diagram20190971_2*m_h_i*1_2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6"/>
  <p:tag name="KSO_WM_UNIT_LINE_FILL_TYPE" val="2"/>
  <p:tag name="KSO_WM_UNIT_USESOURCEFORMAT_APPLY" val="1"/>
</p:tagLst>
</file>

<file path=ppt/tags/tag25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2_3"/>
  <p:tag name="KSO_WM_UNIT_ID" val="diagram20190971_2*m_h_i*1_2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diagram20190971_2*m_h_a*1_2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18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2_1_1"/>
  <p:tag name="KSO_WM_UNIT_ID" val="diagram20190971_2*m_h_h_a*1_2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0971_2*m_h_i*1_3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3_2"/>
  <p:tag name="KSO_WM_UNIT_ID" val="diagram20190971_2*m_h_i*1_3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7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h_f"/>
  <p:tag name="KSO_WM_UNIT_INDEX" val="1_2_1"/>
  <p:tag name="KSO_WM_UNIT_ID" val="custom160117_17*l_h_f*1_2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3"/>
  <p:tag name="KSO_WM_UNIT_PRESET_TEXT_LEN" val="12"/>
  <p:tag name="KSO_WM_DIAGRAM_GROUP_CODE" val="l1-2"/>
  <p:tag name="KSO_WM_UNIT_FILL_FORE_SCHEMECOLOR_INDEX" val="6"/>
  <p:tag name="KSO_WM_UNI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3_3"/>
  <p:tag name="KSO_WM_UNIT_ID" val="diagram20190971_2*m_h_i*1_3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diagram20190971_2*m_h_a*1_3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19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TIMELINE_IDINGROUP" val="5"/>
  <p:tag name="KSO_WM_UNIT_TIMELINE_EMPHASIS_ID" val="5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3_1_1"/>
  <p:tag name="KSO_WM_UNIT_ID" val="diagram20190971_2*m_h_h_f*1_3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4_3"/>
  <p:tag name="KSO_WM_UNIT_ID" val="diagram20190971_2*m_h_i*1_4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4_2"/>
  <p:tag name="KSO_WM_UNIT_ID" val="diagram20190971_2*m_h_i*1_4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8"/>
  <p:tag name="KSO_WM_UNIT_LINE_FILL_TYPE" val="2"/>
  <p:tag name="KSO_WM_UNIT_USESOURCEFORMAT_APPLY" val="1"/>
</p:tagLst>
</file>

<file path=ppt/tags/tag35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diagram20190971_2*m_h_i*1_4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diagram20190971_2*m_h_a*1_4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20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4_1_1"/>
  <p:tag name="KSO_WM_UNIT_ID" val="diagram20190971_2*m_h_h_a*1_4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2_1_1"/>
  <p:tag name="KSO_WM_UNIT_ID" val="diagram20190971_2*m_h_h_a*1_2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4_1_1"/>
  <p:tag name="KSO_WM_UNIT_ID" val="diagram20190971_2*m_h_h_a*1_4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5"/>
  <p:tag name="KSO_WM_UNIT_ID" val="custom160117_17*l_i*1_5"/>
  <p:tag name="KSO_WM_UNIT_CLEAR" val="1"/>
  <p:tag name="KSO_WM_UNIT_LAYERLEVEL" val="1_1"/>
  <p:tag name="KSO_WM_DIAGRAM_GROUP_CODE" val="l1-2"/>
  <p:tag name="KSO_WM_UNIT_FILL_FORE_SCHEMECOLOR_INDEX" val="6"/>
  <p:tag name="KSO_WM_UNIT_FILL_TYPE" val="1"/>
  <p:tag name="KSO_WM_UNIT_USESOURCEFORMAT_APPLY" val="1"/>
</p:tagLst>
</file>

<file path=ppt/tags/tag40.xml><?xml version="1.0" encoding="utf-8"?>
<p:tagLst xmlns:p="http://schemas.openxmlformats.org/presentationml/2006/main">
  <p:tag name="KSO_WM_SLIDE_TIMELINE_TYPE" val="single"/>
  <p:tag name="KSO_WM_SLIDE_MODEL_TYPE" val="timeline"/>
  <p:tag name="KSO_WM_SLIDE_TIMELINE_MINITEMS" val="3"/>
  <p:tag name="KSO_WM_SLIDE_TIMELINE_MAXITEMS" val="4"/>
  <p:tag name="KSO_WM_SLIDE_ID" val="diagram20190971_2"/>
  <p:tag name="KSO_WM_SLIDE_TYPE" val="text"/>
  <p:tag name="KSO_WM_SLIDE_SUBTYPE" val="diag"/>
  <p:tag name="KSO_WM_SLIDE_ITEM_CNT" val="4"/>
  <p:tag name="KSO_WM_SLIDE_INDEX" val="2"/>
  <p:tag name="KSO_WM_SLIDE_SIZE" val="853.149*285.818"/>
  <p:tag name="KSO_WM_SLIDE_POSITION" val="67.1181*185.664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190971"/>
  <p:tag name="KSO_WM_SLIDE_LAYOUT" val="a_b_m"/>
  <p:tag name="KSO_WM_SLIDE_LAYOUT_CNT" val="1_1_1"/>
</p:tagLst>
</file>

<file path=ppt/tags/tag41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0971_2*m_h_i*1_1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1_2"/>
  <p:tag name="KSO_WM_UNIT_ID" val="diagram20190971_2*m_h_i*1_1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</p:tagLst>
</file>

<file path=ppt/tags/tag43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1_3"/>
  <p:tag name="KSO_WM_UNIT_ID" val="diagram20190971_2*m_h_i*1_1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diagram20190971_2*m_h_a*1_1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17"/>
  <p:tag name="KSO_WM_UNIT_TEXT_FILL_FORE_SCHEMECOLOR_INDEX" val="14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1_1_1"/>
  <p:tag name="KSO_WM_UNIT_ID" val="diagram20190971_2*m_h_h_a*1_1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0971_2*m_h_i*1_2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2_2"/>
  <p:tag name="KSO_WM_UNIT_ID" val="diagram20190971_2*m_h_i*1_2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6"/>
  <p:tag name="KSO_WM_UNIT_LINE_FILL_TYPE" val="2"/>
  <p:tag name="KSO_WM_UNIT_USESOURCEFORMAT_APPLY" val="1"/>
</p:tagLst>
</file>

<file path=ppt/tags/tag48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2_3"/>
  <p:tag name="KSO_WM_UNIT_ID" val="diagram20190971_2*m_h_i*1_2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diagram20190971_2*m_h_a*1_2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18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6"/>
  <p:tag name="KSO_WM_UNIT_ID" val="custom160117_17*l_i*1_6"/>
  <p:tag name="KSO_WM_UNIT_CLEAR" val="1"/>
  <p:tag name="KSO_WM_UNIT_LAYERLEVEL" val="1_1"/>
  <p:tag name="KSO_WM_DIAGRAM_GROUP_CODE" val="l1-2"/>
  <p:tag name="KSO_WM_UNIT_FILL_FORE_SCHEMECOLOR_INDEX" val="6"/>
  <p:tag name="KSO_WM_UNIT_FILL_TYPE" val="1"/>
  <p:tag name="KSO_WM_UNIT_USESOURCEFORMAT_APPLY" val="1"/>
</p:tagLst>
</file>

<file path=ppt/tags/tag50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2_1_1"/>
  <p:tag name="KSO_WM_UNIT_ID" val="diagram20190971_2*m_h_h_a*1_2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0971_2*m_h_i*1_3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3_2"/>
  <p:tag name="KSO_WM_UNIT_ID" val="diagram20190971_2*m_h_i*1_3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7"/>
  <p:tag name="KSO_WM_UNIT_LINE_FILL_TYPE" val="2"/>
  <p:tag name="KSO_WM_UNIT_USESOURCEFORMAT_APPLY" val="1"/>
</p:tagLst>
</file>

<file path=ppt/tags/tag53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3_3"/>
  <p:tag name="KSO_WM_UNIT_ID" val="diagram20190971_2*m_h_i*1_3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diagram20190971_2*m_h_a*1_3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19"/>
  <p:tag name="KSO_WM_UNIT_TEXT_FILL_FORE_SCHEMECOLOR_INDEX" val="14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TIMELINE_IDINGROUP" val="5"/>
  <p:tag name="KSO_WM_UNIT_TIMELINE_EMPHASIS_ID" val="5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3_1_1"/>
  <p:tag name="KSO_WM_UNIT_ID" val="diagram20190971_2*m_h_h_f*1_3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4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4_3"/>
  <p:tag name="KSO_WM_UNIT_ID" val="diagram20190971_2*m_h_i*1_4_3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TIMELINE_IDINGROUP" val="2"/>
  <p:tag name="KSO_WM_UNIT_TIMELINE_EMPHASIS_ID" val="2"/>
  <p:tag name="KSO_WM_UNIT_HIGHLIGHT" val="0"/>
  <p:tag name="KSO_WM_UNIT_COMPATIBLE" val="0"/>
  <p:tag name="KSO_WM_DIAGRAM_GROUP_CODE" val="m1-1"/>
  <p:tag name="KSO_WM_UNIT_TYPE" val="m_h_i"/>
  <p:tag name="KSO_WM_UNIT_INDEX" val="1_4_2"/>
  <p:tag name="KSO_WM_UNIT_ID" val="diagram20190971_2*m_h_i*1_4_2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8"/>
  <p:tag name="KSO_WM_UNIT_LINE_FILL_TYPE" val="2"/>
  <p:tag name="KSO_WM_UNIT_USESOURCEFORMAT_APPLY" val="1"/>
</p:tagLst>
</file>

<file path=ppt/tags/tag58.xml><?xml version="1.0" encoding="utf-8"?>
<p:tagLst xmlns:p="http://schemas.openxmlformats.org/presentationml/2006/main">
  <p:tag name="KSO_WM_UNIT_TIMELINE_IDINGROUP" val="3"/>
  <p:tag name="KSO_WM_UNIT_TIMELINE_EMPHASIS_ID" val="3"/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diagram20190971_2*m_h_i*1_4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TIMELINE_IDINGROUP" val="4"/>
  <p:tag name="KSO_WM_UNIT_TIMELINE_EMPHASIS_ID" val="4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diagram20190971_2*m_h_a*1_4_1"/>
  <p:tag name="KSO_WM_TEMPLATE_CATEGORY" val="diagram"/>
  <p:tag name="KSO_WM_TEMPLATE_INDEX" val="20190971"/>
  <p:tag name="KSO_WM_UNIT_LAYERLEVEL" val="1_1_1"/>
  <p:tag name="KSO_WM_TAG_VERSION" val="1.0"/>
  <p:tag name="KSO_WM_BEAUTIFY_FLAG" val="#wm#"/>
  <p:tag name="KSO_WM_UNIT_PRESET_TEXT" val="2020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17_17*i*18"/>
  <p:tag name="KSO_WM_TEMPLATE_CATEGORY" val="custom"/>
  <p:tag name="KSO_WM_TEMPLATE_INDEX" val="160117"/>
  <p:tag name="KSO_WM_UNIT_INDEX" val="18"/>
</p:tagLst>
</file>

<file path=ppt/tags/tag60.xml><?xml version="1.0" encoding="utf-8"?>
<p:tagLst xmlns:p="http://schemas.openxmlformats.org/presentationml/2006/main">
  <p:tag name="KSO_WM_UNIT_TIMELINE_IDINGROUP" val="6"/>
  <p:tag name="KSO_WM_UNIT_TIMELINE_EMPHASIS_ID" val="6"/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m_h_h_a"/>
  <p:tag name="KSO_WM_UNIT_INDEX" val="1_4_1_1"/>
  <p:tag name="KSO_WM_UNIT_ID" val="diagram20190971_2*m_h_h_a*1_4_1_1"/>
  <p:tag name="KSO_WM_TEMPLATE_CATEGORY" val="diagram"/>
  <p:tag name="KSO_WM_TEMPLATE_INDEX" val="20190971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SLIDE_TIMELINE_TYPE" val="single"/>
  <p:tag name="KSO_WM_SLIDE_MODEL_TYPE" val="timeline"/>
  <p:tag name="KSO_WM_SLIDE_TIMELINE_MINITEMS" val="3"/>
  <p:tag name="KSO_WM_SLIDE_TIMELINE_MAXITEMS" val="4"/>
  <p:tag name="KSO_WM_SLIDE_ID" val="diagram20190971_2"/>
  <p:tag name="KSO_WM_SLIDE_TYPE" val="text"/>
  <p:tag name="KSO_WM_SLIDE_SUBTYPE" val="diag"/>
  <p:tag name="KSO_WM_SLIDE_ITEM_CNT" val="4"/>
  <p:tag name="KSO_WM_SLIDE_INDEX" val="2"/>
  <p:tag name="KSO_WM_SLIDE_SIZE" val="853.149*285.818"/>
  <p:tag name="KSO_WM_SLIDE_POSITION" val="67.1181*185.664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190971"/>
  <p:tag name="KSO_WM_SLIDE_LAYOUT" val="a_b_m"/>
  <p:tag name="KSO_WM_SLIDE_LAYOUT_CNT" val="1_1_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7"/>
  <p:tag name="KSO_WM_UNIT_ID" val="custom160117_17*l_i*1_7"/>
  <p:tag name="KSO_WM_UNIT_CLEAR" val="1"/>
  <p:tag name="KSO_WM_UNIT_LAYERLEVEL" val="1_1"/>
  <p:tag name="KSO_WM_DIAGRAM_GROUP_CODE" val="l1-2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h_f"/>
  <p:tag name="KSO_WM_UNIT_INDEX" val="1_3_1"/>
  <p:tag name="KSO_WM_UNIT_ID" val="custom160117_17*l_h_f*1_3_1"/>
  <p:tag name="KSO_WM_UNIT_CLEAR" val="1"/>
  <p:tag name="KSO_WM_UNIT_LAYERLEVEL" val="1_1_1"/>
  <p:tag name="KSO_WM_UNIT_VALUE" val="27"/>
  <p:tag name="KSO_WM_UNIT_HIGHLIGHT" val="0"/>
  <p:tag name="KSO_WM_UNIT_COMPATIBLE" val="0"/>
  <p:tag name="KSO_WM_UNIT_PRESET_TEXT_INDEX" val="3"/>
  <p:tag name="KSO_WM_UNIT_PRESET_TEXT_LEN" val="12"/>
  <p:tag name="KSO_WM_DIAGRAM_GROUP_CODE" val="l1-2"/>
  <p:tag name="KSO_WM_UNIT_FILL_FORE_SCHEMECOLOR_INDEX" val="5"/>
  <p:tag name="KSO_WM_UNI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7"/>
  <p:tag name="KSO_WM_UNIT_TYPE" val="l_i"/>
  <p:tag name="KSO_WM_UNIT_INDEX" val="1_8"/>
  <p:tag name="KSO_WM_UNIT_ID" val="custom160117_17*l_i*1_8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Monash-Faculty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Times New Roman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nash-Faculty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Times New Roman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SP_CS</Template>
  <TotalTime>0</TotalTime>
  <Words>3419</Words>
  <Application>WPS 演示</Application>
  <PresentationFormat>在屏幕上显示</PresentationFormat>
  <Paragraphs>459</Paragraphs>
  <Slides>42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63" baseType="lpstr">
      <vt:lpstr>Arial</vt:lpstr>
      <vt:lpstr>宋体</vt:lpstr>
      <vt:lpstr>Wingdings</vt:lpstr>
      <vt:lpstr>Comic Sans MS</vt:lpstr>
      <vt:lpstr>Times New Roman</vt:lpstr>
      <vt:lpstr>黑体</vt:lpstr>
      <vt:lpstr>仿宋_GB2312</vt:lpstr>
      <vt:lpstr>仿宋</vt:lpstr>
      <vt:lpstr>楷体_GB2312</vt:lpstr>
      <vt:lpstr>新宋体</vt:lpstr>
      <vt:lpstr>华文仿宋</vt:lpstr>
      <vt:lpstr>微软雅黑</vt:lpstr>
      <vt:lpstr>Arial Unicode MS</vt:lpstr>
      <vt:lpstr>ArialMT</vt:lpstr>
      <vt:lpstr>Segoe Print</vt:lpstr>
      <vt:lpstr>方正兰亭细黑_GBK</vt:lpstr>
      <vt:lpstr>Monash-Faculty</vt:lpstr>
      <vt:lpstr>1_Monash-Faculty</vt:lpstr>
      <vt:lpstr>PBrush</vt:lpstr>
      <vt:lpstr>Visio.Drawing.11</vt:lpstr>
      <vt:lpstr>Equations</vt:lpstr>
      <vt:lpstr>PowerPoint 演示文稿</vt:lpstr>
      <vt:lpstr>课程目的</vt:lpstr>
      <vt:lpstr>课程学习内容</vt:lpstr>
      <vt:lpstr>课程学习方法</vt:lpstr>
      <vt:lpstr>考核方式</vt:lpstr>
      <vt:lpstr>教材及参考文献</vt:lpstr>
      <vt:lpstr>第一章  绪论</vt:lpstr>
      <vt:lpstr>第一节  典型工业控制网络结构</vt:lpstr>
      <vt:lpstr>工业控制网络概念</vt:lpstr>
      <vt:lpstr>工业控制网络概念 </vt:lpstr>
      <vt:lpstr>例1：典型工业控制网络结构</vt:lpstr>
      <vt:lpstr>例2：典型工业控制网络结构</vt:lpstr>
      <vt:lpstr>例3：典型工业控制网络结构</vt:lpstr>
      <vt:lpstr>例4：典型工业控制网络结构</vt:lpstr>
      <vt:lpstr>第二节  工业控制网络特点</vt:lpstr>
      <vt:lpstr>工业控制网络特点</vt:lpstr>
      <vt:lpstr>工业控制网络特点---实时性</vt:lpstr>
      <vt:lpstr>工业控制网络特点---开放性</vt:lpstr>
      <vt:lpstr>工业控制网络特点---可靠性</vt:lpstr>
      <vt:lpstr>工业控制网络特点---适应能力</vt:lpstr>
      <vt:lpstr>工业控制网络特点---安全性</vt:lpstr>
      <vt:lpstr>工业控制网络特点---安全性</vt:lpstr>
      <vt:lpstr>第三节  工业控制网络标准</vt:lpstr>
      <vt:lpstr>PowerPoint 演示文稿</vt:lpstr>
      <vt:lpstr>PowerPoint 演示文稿</vt:lpstr>
      <vt:lpstr>工业控制网络国际标准</vt:lpstr>
      <vt:lpstr>第四节  常见工业控制网络</vt:lpstr>
      <vt:lpstr>例1：两种网络结构的比较</vt:lpstr>
      <vt:lpstr>基金会现场总线</vt:lpstr>
      <vt:lpstr>基金会现场总线</vt:lpstr>
      <vt:lpstr>PROFIBUS</vt:lpstr>
      <vt:lpstr>PowerPoint 演示文稿</vt:lpstr>
      <vt:lpstr>PROFIBUS</vt:lpstr>
      <vt:lpstr>DeviceNet</vt:lpstr>
      <vt:lpstr>DeviceNet</vt:lpstr>
      <vt:lpstr>ControlNet</vt:lpstr>
      <vt:lpstr>Modbus</vt:lpstr>
      <vt:lpstr>CAN总线</vt:lpstr>
      <vt:lpstr>LON总线</vt:lpstr>
      <vt:lpstr> 课后思考</vt:lpstr>
      <vt:lpstr>课后思考</vt:lpstr>
      <vt:lpstr>PowerPoint 演示文稿</vt:lpstr>
    </vt:vector>
  </TitlesOfParts>
  <Company>Microsoft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is communication</dc:title>
  <dc:creator>Simon Peyton Jones</dc:creator>
  <cp:lastModifiedBy>多头人生</cp:lastModifiedBy>
  <cp:revision>446</cp:revision>
  <dcterms:created xsi:type="dcterms:W3CDTF">1999-10-29T16:05:00Z</dcterms:created>
  <dcterms:modified xsi:type="dcterms:W3CDTF">2021-03-06T13:21:30Z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